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9" r:id="rId2"/>
  </p:sldMasterIdLst>
  <p:notesMasterIdLst>
    <p:notesMasterId r:id="rId34"/>
  </p:notesMasterIdLst>
  <p:handoutMasterIdLst>
    <p:handoutMasterId r:id="rId35"/>
  </p:handoutMasterIdLst>
  <p:sldIdLst>
    <p:sldId id="258" r:id="rId3"/>
    <p:sldId id="261" r:id="rId4"/>
    <p:sldId id="271" r:id="rId5"/>
    <p:sldId id="273" r:id="rId6"/>
    <p:sldId id="272" r:id="rId7"/>
    <p:sldId id="274" r:id="rId8"/>
    <p:sldId id="259" r:id="rId9"/>
    <p:sldId id="262" r:id="rId10"/>
    <p:sldId id="265" r:id="rId11"/>
    <p:sldId id="275" r:id="rId12"/>
    <p:sldId id="277" r:id="rId13"/>
    <p:sldId id="278" r:id="rId14"/>
    <p:sldId id="279" r:id="rId15"/>
    <p:sldId id="280" r:id="rId16"/>
    <p:sldId id="281" r:id="rId17"/>
    <p:sldId id="266" r:id="rId18"/>
    <p:sldId id="267" r:id="rId19"/>
    <p:sldId id="268" r:id="rId20"/>
    <p:sldId id="282" r:id="rId21"/>
    <p:sldId id="283" r:id="rId22"/>
    <p:sldId id="269" r:id="rId23"/>
    <p:sldId id="284" r:id="rId24"/>
    <p:sldId id="285" r:id="rId25"/>
    <p:sldId id="288" r:id="rId26"/>
    <p:sldId id="290" r:id="rId27"/>
    <p:sldId id="291" r:id="rId28"/>
    <p:sldId id="293" r:id="rId29"/>
    <p:sldId id="289" r:id="rId30"/>
    <p:sldId id="292" r:id="rId31"/>
    <p:sldId id="294" r:id="rId32"/>
    <p:sldId id="270"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78947" autoAdjust="0"/>
  </p:normalViewPr>
  <p:slideViewPr>
    <p:cSldViewPr snapToGrid="0" snapToObjects="1">
      <p:cViewPr varScale="1">
        <p:scale>
          <a:sx n="88" d="100"/>
          <a:sy n="88" d="100"/>
        </p:scale>
        <p:origin x="-222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991122-94E2-DE42-BF6C-238E2A772DD2}" type="datetimeFigureOut">
              <a:rPr lang="en-US" smtClean="0"/>
              <a:t>7/3/2020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7FBF43-C312-7B42-803A-5B3DE4AF125D}" type="slidenum">
              <a:rPr lang="en-US" smtClean="0"/>
              <a:t>‹#›</a:t>
            </a:fld>
            <a:endParaRPr lang="en-US"/>
          </a:p>
        </p:txBody>
      </p:sp>
    </p:spTree>
    <p:extLst>
      <p:ext uri="{BB962C8B-B14F-4D97-AF65-F5344CB8AC3E}">
        <p14:creationId xmlns:p14="http://schemas.microsoft.com/office/powerpoint/2010/main" val="2024251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6BE21F-1635-274E-A751-1004D735835B}" type="datetimeFigureOut">
              <a:rPr lang="en-US" smtClean="0"/>
              <a:t>7/3/2020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B442B6-E5FA-3243-9D3C-D237EE51EEAE}" type="slidenum">
              <a:rPr lang="en-US" smtClean="0"/>
              <a:t>‹#›</a:t>
            </a:fld>
            <a:endParaRPr lang="en-US"/>
          </a:p>
        </p:txBody>
      </p:sp>
    </p:spTree>
    <p:extLst>
      <p:ext uri="{BB962C8B-B14F-4D97-AF65-F5344CB8AC3E}">
        <p14:creationId xmlns:p14="http://schemas.microsoft.com/office/powerpoint/2010/main" val="1666330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Focus primarily on Mechatronics</a:t>
            </a:r>
          </a:p>
          <a:p>
            <a:endParaRPr lang="en-US" dirty="0" smtClean="0"/>
          </a:p>
          <a:p>
            <a:r>
              <a:rPr lang="en-US" dirty="0" smtClean="0"/>
              <a:t>Follow up to Garrett </a:t>
            </a:r>
            <a:r>
              <a:rPr lang="en-US" dirty="0" err="1" smtClean="0"/>
              <a:t>Gudgel’s</a:t>
            </a:r>
            <a:r>
              <a:rPr lang="en-US" dirty="0" smtClean="0"/>
              <a:t> </a:t>
            </a:r>
            <a:r>
              <a:rPr lang="en-US" dirty="0" smtClean="0"/>
              <a:t>thesis</a:t>
            </a:r>
          </a:p>
          <a:p>
            <a:endParaRPr lang="en-US" dirty="0" smtClean="0"/>
          </a:p>
          <a:p>
            <a:r>
              <a:rPr lang="en-US" dirty="0" smtClean="0"/>
              <a:t>DO NOT say “try” </a:t>
            </a:r>
          </a:p>
          <a:p>
            <a:r>
              <a:rPr lang="en-US" dirty="0" smtClean="0"/>
              <a:t/>
            </a:r>
            <a:br>
              <a:rPr lang="en-US" dirty="0" smtClean="0"/>
            </a:br>
            <a:r>
              <a:rPr lang="en-US" dirty="0" smtClean="0"/>
              <a:t>“I did…”</a:t>
            </a:r>
          </a:p>
          <a:p>
            <a:endParaRPr lang="en-US" dirty="0" smtClean="0"/>
          </a:p>
          <a:p>
            <a:r>
              <a:rPr lang="en-US" dirty="0" smtClean="0"/>
              <a:t>No </a:t>
            </a:r>
            <a:r>
              <a:rPr lang="en-US" dirty="0" err="1" smtClean="0"/>
              <a:t>uhh’s</a:t>
            </a:r>
            <a:r>
              <a:rPr lang="en-US" baseline="0" dirty="0" smtClean="0"/>
              <a:t>, no “stuff” and “things”</a:t>
            </a:r>
          </a:p>
          <a:p>
            <a:endParaRPr lang="en-US" dirty="0" smtClean="0"/>
          </a:p>
          <a:p>
            <a:r>
              <a:rPr lang="en-US" dirty="0" smtClean="0"/>
              <a:t>Add graphics references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a:t>
            </a:fld>
            <a:endParaRPr lang="en-US"/>
          </a:p>
        </p:txBody>
      </p:sp>
    </p:spTree>
    <p:extLst>
      <p:ext uri="{BB962C8B-B14F-4D97-AF65-F5344CB8AC3E}">
        <p14:creationId xmlns:p14="http://schemas.microsoft.com/office/powerpoint/2010/main" val="211685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Completely replaced the electrical system</a:t>
            </a:r>
          </a:p>
          <a:p>
            <a:r>
              <a:rPr lang="en-US" dirty="0" smtClean="0"/>
              <a:t>Gudgel had several custom boards</a:t>
            </a:r>
          </a:p>
          <a:p>
            <a:r>
              <a:rPr lang="en-US" dirty="0" smtClean="0"/>
              <a:t>DC motor with</a:t>
            </a:r>
            <a:r>
              <a:rPr lang="en-US" baseline="0" dirty="0" smtClean="0"/>
              <a:t> encoder and gear box</a:t>
            </a:r>
          </a:p>
          <a:p>
            <a:endParaRPr lang="en-US" baseline="0" dirty="0" smtClean="0"/>
          </a:p>
          <a:p>
            <a:r>
              <a:rPr lang="en-US" baseline="0" dirty="0" smtClean="0"/>
              <a:t>Comparison of prices</a:t>
            </a:r>
          </a:p>
          <a:p>
            <a:r>
              <a:rPr lang="en-US" baseline="0" dirty="0" smtClean="0"/>
              <a:t>Stepper motor ~ $50 each</a:t>
            </a:r>
            <a:br>
              <a:rPr lang="en-US" baseline="0" dirty="0" smtClean="0"/>
            </a:br>
            <a:r>
              <a:rPr lang="en-US" baseline="0" dirty="0" err="1" smtClean="0"/>
              <a:t>Nucleo</a:t>
            </a:r>
            <a:r>
              <a:rPr lang="en-US" baseline="0" dirty="0" smtClean="0"/>
              <a:t> ~ $15</a:t>
            </a:r>
          </a:p>
          <a:p>
            <a:r>
              <a:rPr lang="en-US" baseline="0" dirty="0" smtClean="0"/>
              <a:t>Stepper motor drivers ~30 for both</a:t>
            </a:r>
          </a:p>
          <a:p>
            <a:endParaRPr lang="en-US" baseline="0" dirty="0" smtClean="0"/>
          </a:p>
          <a:p>
            <a:r>
              <a:rPr lang="en-US" baseline="0" dirty="0" err="1" smtClean="0"/>
              <a:t>Dcmotor</a:t>
            </a:r>
            <a:r>
              <a:rPr lang="en-US" baseline="0" dirty="0" smtClean="0"/>
              <a:t> with encoder: $300 each</a:t>
            </a:r>
          </a:p>
          <a:p>
            <a:endParaRPr lang="en-US" baseline="0"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14</a:t>
            </a:fld>
            <a:endParaRPr lang="en-US"/>
          </a:p>
        </p:txBody>
      </p:sp>
    </p:spTree>
    <p:extLst>
      <p:ext uri="{BB962C8B-B14F-4D97-AF65-F5344CB8AC3E}">
        <p14:creationId xmlns:p14="http://schemas.microsoft.com/office/powerpoint/2010/main" val="24350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in Dr. Ridgely mechatronics courses</a:t>
            </a:r>
          </a:p>
        </p:txBody>
      </p:sp>
      <p:sp>
        <p:nvSpPr>
          <p:cNvPr id="4" name="Slide Number Placeholder 3"/>
          <p:cNvSpPr>
            <a:spLocks noGrp="1"/>
          </p:cNvSpPr>
          <p:nvPr>
            <p:ph type="sldNum" sz="quarter" idx="10"/>
          </p:nvPr>
        </p:nvSpPr>
        <p:spPr/>
        <p:txBody>
          <a:bodyPr/>
          <a:lstStyle/>
          <a:p>
            <a:fld id="{82B442B6-E5FA-3243-9D3C-D237EE51EEAE}" type="slidenum">
              <a:rPr lang="en-US" smtClean="0"/>
              <a:t>15</a:t>
            </a:fld>
            <a:endParaRPr lang="en-US"/>
          </a:p>
        </p:txBody>
      </p:sp>
    </p:spTree>
    <p:extLst>
      <p:ext uri="{BB962C8B-B14F-4D97-AF65-F5344CB8AC3E}">
        <p14:creationId xmlns:p14="http://schemas.microsoft.com/office/powerpoint/2010/main" val="65406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Implementation of Python 3 optimized for use on microcontrollers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Interfaces</a:t>
            </a:r>
            <a:r>
              <a:rPr lang="en-US" baseline="0" dirty="0" smtClean="0"/>
              <a:t> easily with python on computers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Includes a subset of the Python standard library</a:t>
            </a:r>
          </a:p>
          <a:p>
            <a:endParaRPr lang="en-US" baseline="0"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16</a:t>
            </a:fld>
            <a:endParaRPr lang="en-US"/>
          </a:p>
        </p:txBody>
      </p:sp>
    </p:spTree>
    <p:extLst>
      <p:ext uri="{BB962C8B-B14F-4D97-AF65-F5344CB8AC3E}">
        <p14:creationId xmlns:p14="http://schemas.microsoft.com/office/powerpoint/2010/main" val="139345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this to slide-&gt; No </a:t>
            </a:r>
            <a:r>
              <a:rPr lang="en-US" dirty="0" err="1" smtClean="0"/>
              <a:t>micropython</a:t>
            </a:r>
            <a:r>
              <a:rPr lang="en-US" dirty="0" smtClean="0"/>
              <a:t> drivers available.</a:t>
            </a:r>
            <a:r>
              <a:rPr lang="en-US" baseline="0" dirty="0" smtClean="0"/>
              <a:t> Had to write them. </a:t>
            </a:r>
            <a:endParaRPr lang="en-US" baseline="0" dirty="0" smtClean="0"/>
          </a:p>
          <a:p>
            <a:r>
              <a:rPr lang="en-US" baseline="0" dirty="0" smtClean="0"/>
              <a:t>SPI – Serial Peripheral Interface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Bipolar stepper motor driver with up to 1/128 </a:t>
            </a:r>
            <a:r>
              <a:rPr lang="en-US" dirty="0" err="1" smtClean="0"/>
              <a:t>microstepping</a:t>
            </a:r>
            <a:endParaRPr lang="en-US" dirty="0" smtClean="0"/>
          </a:p>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17</a:t>
            </a:fld>
            <a:endParaRPr lang="en-US"/>
          </a:p>
        </p:txBody>
      </p:sp>
    </p:spTree>
    <p:extLst>
      <p:ext uri="{BB962C8B-B14F-4D97-AF65-F5344CB8AC3E}">
        <p14:creationId xmlns:p14="http://schemas.microsoft.com/office/powerpoint/2010/main" val="385607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needed higher torque</a:t>
            </a:r>
          </a:p>
          <a:p>
            <a:r>
              <a:rPr lang="en-US" dirty="0" smtClean="0"/>
              <a:t>Accuracy seems fine but 400 steps/rev would be </a:t>
            </a:r>
            <a:r>
              <a:rPr lang="en-US" dirty="0" smtClean="0"/>
              <a:t>nice</a:t>
            </a:r>
          </a:p>
          <a:p>
            <a:endParaRPr lang="en-US" dirty="0" smtClean="0"/>
          </a:p>
          <a:p>
            <a:r>
              <a:rPr lang="en-US" cap="all" baseline="0" dirty="0" smtClean="0">
                <a:effectLst/>
              </a:rPr>
              <a:t>Add number for granularity. How small is small?</a:t>
            </a:r>
            <a:endParaRPr lang="en-US" cap="all" baseline="0" dirty="0">
              <a:effectLst/>
            </a:endParaRPr>
          </a:p>
        </p:txBody>
      </p:sp>
      <p:sp>
        <p:nvSpPr>
          <p:cNvPr id="4" name="Slide Number Placeholder 3"/>
          <p:cNvSpPr>
            <a:spLocks noGrp="1"/>
          </p:cNvSpPr>
          <p:nvPr>
            <p:ph type="sldNum" sz="quarter" idx="10"/>
          </p:nvPr>
        </p:nvSpPr>
        <p:spPr/>
        <p:txBody>
          <a:bodyPr/>
          <a:lstStyle/>
          <a:p>
            <a:fld id="{82B442B6-E5FA-3243-9D3C-D237EE51EEAE}" type="slidenum">
              <a:rPr lang="en-US" smtClean="0"/>
              <a:t>18</a:t>
            </a:fld>
            <a:endParaRPr lang="en-US"/>
          </a:p>
        </p:txBody>
      </p:sp>
    </p:spTree>
    <p:extLst>
      <p:ext uri="{BB962C8B-B14F-4D97-AF65-F5344CB8AC3E}">
        <p14:creationId xmlns:p14="http://schemas.microsoft.com/office/powerpoint/2010/main" val="43989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it called shoe of </a:t>
            </a:r>
            <a:r>
              <a:rPr lang="en-US" baseline="0" dirty="0" err="1" smtClean="0"/>
              <a:t>brian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19</a:t>
            </a:fld>
            <a:endParaRPr lang="en-US"/>
          </a:p>
        </p:txBody>
      </p:sp>
    </p:spTree>
    <p:extLst>
      <p:ext uri="{BB962C8B-B14F-4D97-AF65-F5344CB8AC3E}">
        <p14:creationId xmlns:p14="http://schemas.microsoft.com/office/powerpoint/2010/main" val="385607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no direct measurement of angles, must use known home position</a:t>
            </a:r>
          </a:p>
          <a:p>
            <a:endParaRPr lang="en-US" dirty="0" smtClean="0"/>
          </a:p>
          <a:p>
            <a:r>
              <a:rPr lang="en-US" dirty="0" smtClean="0"/>
              <a:t>Rotation</a:t>
            </a:r>
            <a:r>
              <a:rPr lang="en-US" baseline="0" dirty="0" smtClean="0"/>
              <a:t> </a:t>
            </a:r>
            <a:r>
              <a:rPr lang="en-US" baseline="0" dirty="0" smtClean="0"/>
              <a:t>about Y, then X, then </a:t>
            </a:r>
            <a:r>
              <a:rPr lang="en-US" baseline="0" dirty="0" smtClean="0"/>
              <a:t>Z – explain why this order</a:t>
            </a:r>
          </a:p>
          <a:p>
            <a:endParaRPr lang="en-US" baseline="0" dirty="0" smtClean="0"/>
          </a:p>
          <a:p>
            <a:r>
              <a:rPr lang="en-US" baseline="0" dirty="0" smtClean="0"/>
              <a:t>Always referencing the home position makes calculating lengths </a:t>
            </a:r>
            <a:r>
              <a:rPr lang="en-US" baseline="0" dirty="0" smtClean="0"/>
              <a:t>easy</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21</a:t>
            </a:fld>
            <a:endParaRPr lang="en-US"/>
          </a:p>
        </p:txBody>
      </p:sp>
    </p:spTree>
    <p:extLst>
      <p:ext uri="{BB962C8B-B14F-4D97-AF65-F5344CB8AC3E}">
        <p14:creationId xmlns:p14="http://schemas.microsoft.com/office/powerpoint/2010/main" val="3281759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Where </a:t>
                </a:r>
                <a14:m>
                  <m:oMath xmlns:m="http://schemas.openxmlformats.org/officeDocument/2006/math">
                    <m:sSub>
                      <m:sSubPr>
                        <m:ctrlPr>
                          <a:rPr lang="en-US" i="1">
                            <a:latin typeface="Cambria Math"/>
                          </a:rPr>
                        </m:ctrlPr>
                      </m:sSubPr>
                      <m:e>
                        <m:r>
                          <a:rPr lang="en-US" i="1">
                            <a:latin typeface="Cambria Math"/>
                          </a:rPr>
                          <m:t>𝜃</m:t>
                        </m:r>
                      </m:e>
                      <m:sub>
                        <m:r>
                          <a:rPr lang="en-US" i="1">
                            <a:latin typeface="Cambria Math"/>
                          </a:rPr>
                          <m:t>𝑎𝑙𝑡</m:t>
                        </m:r>
                      </m:sub>
                    </m:sSub>
                  </m:oMath>
                </a14:m>
                <a:r>
                  <a:rPr lang="en-US" dirty="0" smtClean="0"/>
                  <a:t>, </a:t>
                </a:r>
                <a14:m>
                  <m:oMath xmlns:m="http://schemas.openxmlformats.org/officeDocument/2006/math">
                    <m:sSub>
                      <m:sSubPr>
                        <m:ctrlPr>
                          <a:rPr lang="en-US" i="1">
                            <a:latin typeface="Cambria Math"/>
                          </a:rPr>
                        </m:ctrlPr>
                      </m:sSubPr>
                      <m:e>
                        <m:r>
                          <a:rPr lang="en-US" i="1">
                            <a:latin typeface="Cambria Math"/>
                          </a:rPr>
                          <m:t>𝜃</m:t>
                        </m:r>
                      </m:e>
                      <m:sub>
                        <m:r>
                          <a:rPr lang="en-US" i="1">
                            <a:latin typeface="Cambria Math"/>
                          </a:rPr>
                          <m:t>𝑎𝑧</m:t>
                        </m:r>
                      </m:sub>
                    </m:sSub>
                  </m:oMath>
                </a14:m>
                <a:r>
                  <a:rPr lang="en-US" dirty="0" smtClean="0"/>
                  <a:t>, and </a:t>
                </a:r>
                <a14:m>
                  <m:oMath xmlns:m="http://schemas.openxmlformats.org/officeDocument/2006/math">
                    <m:sSub>
                      <m:sSubPr>
                        <m:ctrlPr>
                          <a:rPr lang="en-US" i="1">
                            <a:latin typeface="Cambria Math"/>
                          </a:rPr>
                        </m:ctrlPr>
                      </m:sSubPr>
                      <m:e>
                        <m:r>
                          <m:rPr>
                            <m:sty m:val="p"/>
                          </m:rPr>
                          <a:rPr lang="en-US">
                            <a:latin typeface="Cambria Math"/>
                          </a:rPr>
                          <m:t>θ</m:t>
                        </m:r>
                      </m:e>
                      <m:sub>
                        <m:r>
                          <a:rPr lang="en-US" i="1">
                            <a:latin typeface="Cambria Math"/>
                          </a:rPr>
                          <m:t>𝑟𝑜𝑡</m:t>
                        </m:r>
                      </m:sub>
                    </m:sSub>
                  </m:oMath>
                </a14:m>
                <a:r>
                  <a:rPr lang="en-US" dirty="0" smtClean="0"/>
                  <a:t> are the desired angles for the telescope.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These equations allow us to find the end points of the linear actuators for any altitude, azimuth, and image rotation.  Which in turn means the length of the actuators can be calculated for any set of angles.</a:t>
                </a:r>
              </a:p>
              <a:p>
                <a:endParaRPr lang="en-US" dirty="0"/>
              </a:p>
            </p:txBody>
          </p:sp>
        </mc:Choice>
        <mc:Fallback>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Where </a:t>
                </a:r>
                <a:r>
                  <a:rPr lang="en-US" i="0">
                    <a:latin typeface="Cambria Math"/>
                  </a:rPr>
                  <a:t>𝜃_𝑎𝑙𝑡</a:t>
                </a:r>
                <a:r>
                  <a:rPr lang="en-US" dirty="0" smtClean="0"/>
                  <a:t>, </a:t>
                </a:r>
                <a:r>
                  <a:rPr lang="en-US" i="0">
                    <a:latin typeface="Cambria Math"/>
                  </a:rPr>
                  <a:t>𝜃_𝑎𝑧</a:t>
                </a:r>
                <a:r>
                  <a:rPr lang="en-US" dirty="0" smtClean="0"/>
                  <a:t>, and </a:t>
                </a:r>
                <a:r>
                  <a:rPr lang="en-US" i="0">
                    <a:latin typeface="Cambria Math"/>
                  </a:rPr>
                  <a:t>θ_𝑟𝑜𝑡</a:t>
                </a:r>
                <a:r>
                  <a:rPr lang="en-US" dirty="0" smtClean="0"/>
                  <a:t> are the desired angles for the telescope.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These equations allow us to find the end points of the linear actuators for any altitude, azimuth, and image rotation.  Which in turn means the length of the actuators can be calculated for any set of angles.</a:t>
                </a:r>
              </a:p>
              <a:p>
                <a:endParaRPr lang="en-US" dirty="0"/>
              </a:p>
            </p:txBody>
          </p:sp>
        </mc:Fallback>
      </mc:AlternateContent>
      <p:sp>
        <p:nvSpPr>
          <p:cNvPr id="4" name="Slide Number Placeholder 3"/>
          <p:cNvSpPr>
            <a:spLocks noGrp="1"/>
          </p:cNvSpPr>
          <p:nvPr>
            <p:ph type="sldNum" sz="quarter" idx="10"/>
          </p:nvPr>
        </p:nvSpPr>
        <p:spPr/>
        <p:txBody>
          <a:bodyPr/>
          <a:lstStyle/>
          <a:p>
            <a:fld id="{82B442B6-E5FA-3243-9D3C-D237EE51EEAE}" type="slidenum">
              <a:rPr lang="en-US" smtClean="0"/>
              <a:t>22</a:t>
            </a:fld>
            <a:endParaRPr lang="en-US"/>
          </a:p>
        </p:txBody>
      </p:sp>
    </p:spTree>
    <p:extLst>
      <p:ext uri="{BB962C8B-B14F-4D97-AF65-F5344CB8AC3E}">
        <p14:creationId xmlns:p14="http://schemas.microsoft.com/office/powerpoint/2010/main" val="3429199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Velocity trans matrix requires instantaneous angles. Not known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 simple way to go from length to angle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Gudgel implemented Newtonian update method for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Required linear velocities are calculated by taking a time step, forward calculating the required angular positions after that time step had occurred, finding the lengths required for that new position, and calculating the linear velocities required to move from the current position to the new one. After running for one </a:t>
            </a:r>
            <a:r>
              <a:rPr lang="en-US" baseline="0" dirty="0" err="1" smtClean="0"/>
              <a:t>timestep</a:t>
            </a:r>
            <a:r>
              <a:rPr lang="en-US" baseline="0" dirty="0" smtClean="0"/>
              <a:t> seconds, the process is repeated.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Choosing </a:t>
            </a:r>
            <a:r>
              <a:rPr lang="en-US" baseline="0" dirty="0" err="1" smtClean="0"/>
              <a:t>timestep</a:t>
            </a:r>
            <a:r>
              <a:rPr lang="en-US" baseline="0" dirty="0" smtClean="0"/>
              <a:t> is very important</a:t>
            </a:r>
          </a:p>
          <a:p>
            <a:endParaRPr lang="en-US" dirty="0" smtClean="0"/>
          </a:p>
          <a:p>
            <a:r>
              <a:rPr lang="en-US" dirty="0" smtClean="0"/>
              <a:t>Talk about angular velocity vs constant linear velocity</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23</a:t>
            </a:fld>
            <a:endParaRPr lang="en-US"/>
          </a:p>
        </p:txBody>
      </p:sp>
    </p:spTree>
    <p:extLst>
      <p:ext uri="{BB962C8B-B14F-4D97-AF65-F5344CB8AC3E}">
        <p14:creationId xmlns:p14="http://schemas.microsoft.com/office/powerpoint/2010/main" val="109057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a:t>
            </a:r>
            <a:r>
              <a:rPr lang="en-US" baseline="0" dirty="0" smtClean="0"/>
              <a:t> lasers mounted</a:t>
            </a:r>
          </a:p>
          <a:p>
            <a:r>
              <a:rPr lang="en-US" dirty="0" smtClean="0"/>
              <a:t>Add picture!</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24</a:t>
            </a:fld>
            <a:endParaRPr lang="en-US"/>
          </a:p>
        </p:txBody>
      </p:sp>
    </p:spTree>
    <p:extLst>
      <p:ext uri="{BB962C8B-B14F-4D97-AF65-F5344CB8AC3E}">
        <p14:creationId xmlns:p14="http://schemas.microsoft.com/office/powerpoint/2010/main" val="21677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read slide: expand on this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a:t>
            </a:fld>
            <a:endParaRPr lang="en-US"/>
          </a:p>
        </p:txBody>
      </p:sp>
    </p:spTree>
    <p:extLst>
      <p:ext uri="{BB962C8B-B14F-4D97-AF65-F5344CB8AC3E}">
        <p14:creationId xmlns:p14="http://schemas.microsoft.com/office/powerpoint/2010/main" val="343452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Rotation shows non- symmetric error. Image modified to put 0 horizontal. Lines at different level</a:t>
            </a:r>
            <a:r>
              <a:rPr lang="en-US" baseline="0" dirty="0" smtClean="0"/>
              <a:t> because </a:t>
            </a:r>
            <a:endParaRPr lang="en-US" dirty="0" smtClean="0"/>
          </a:p>
          <a:p>
            <a:endParaRPr lang="en-US" dirty="0" smtClean="0"/>
          </a:p>
          <a:p>
            <a:r>
              <a:rPr lang="en-US" dirty="0" smtClean="0"/>
              <a:t>Altitude</a:t>
            </a:r>
            <a:r>
              <a:rPr lang="en-US" baseline="0" dirty="0" smtClean="0"/>
              <a:t> has max error of 1.3% at 45degrees</a:t>
            </a:r>
          </a:p>
          <a:p>
            <a:endParaRPr lang="en-US" baseline="0" dirty="0" smtClean="0"/>
          </a:p>
          <a:p>
            <a:r>
              <a:rPr lang="en-US" baseline="0" dirty="0" smtClean="0"/>
              <a:t>Increasing error due to error </a:t>
            </a:r>
            <a:r>
              <a:rPr lang="en-US" baseline="0" dirty="0" err="1" smtClean="0"/>
              <a:t>stackup</a:t>
            </a:r>
            <a:r>
              <a:rPr lang="en-US" baseline="0" dirty="0" smtClean="0"/>
              <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25</a:t>
            </a:fld>
            <a:endParaRPr lang="en-US"/>
          </a:p>
        </p:txBody>
      </p:sp>
    </p:spTree>
    <p:extLst>
      <p:ext uri="{BB962C8B-B14F-4D97-AF65-F5344CB8AC3E}">
        <p14:creationId xmlns:p14="http://schemas.microsoft.com/office/powerpoint/2010/main" val="339812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Command telescope to two positions</a:t>
            </a:r>
            <a:r>
              <a:rPr lang="en-US" baseline="0" dirty="0" smtClean="0"/>
              <a:t> and mark</a:t>
            </a:r>
          </a:p>
          <a:p>
            <a:r>
              <a:rPr lang="en-US" baseline="0" dirty="0" smtClean="0"/>
              <a:t>Time how long it moves between</a:t>
            </a:r>
            <a:endParaRPr lang="en-US"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26</a:t>
            </a:fld>
            <a:endParaRPr lang="en-US"/>
          </a:p>
        </p:txBody>
      </p:sp>
    </p:spTree>
    <p:extLst>
      <p:ext uri="{BB962C8B-B14F-4D97-AF65-F5344CB8AC3E}">
        <p14:creationId xmlns:p14="http://schemas.microsoft.com/office/powerpoint/2010/main" val="380681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Altitude Azimuth is a local coordinate system </a:t>
            </a:r>
            <a:endParaRPr lang="en-US" dirty="0" smtClean="0"/>
          </a:p>
          <a:p>
            <a:r>
              <a:rPr lang="en-US" baseline="0" dirty="0" smtClean="0"/>
              <a:t>describes </a:t>
            </a:r>
            <a:r>
              <a:rPr lang="en-US" baseline="0" dirty="0" smtClean="0"/>
              <a:t>where a telescope is pointing. </a:t>
            </a:r>
          </a:p>
          <a:p>
            <a:r>
              <a:rPr lang="en-US" baseline="0" dirty="0" smtClean="0"/>
              <a:t>Altitude is angle above the horizon</a:t>
            </a:r>
          </a:p>
          <a:p>
            <a:r>
              <a:rPr lang="en-US" baseline="0" dirty="0" smtClean="0"/>
              <a:t>Azimuth is angle about an axis perpendicular to Earth’s surface, starting from some reference point (generally north or south)</a:t>
            </a:r>
          </a:p>
          <a:p>
            <a:endParaRPr lang="en-US" baseline="0" dirty="0" smtClean="0"/>
          </a:p>
          <a:p>
            <a:r>
              <a:rPr lang="en-US" baseline="0" dirty="0" smtClean="0"/>
              <a:t>Right Ascension Declination is used to give celestial coordinate</a:t>
            </a:r>
          </a:p>
          <a:p>
            <a:r>
              <a:rPr lang="en-US" baseline="0" dirty="0" smtClean="0"/>
              <a:t>	based on a specific date and location.</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5</a:t>
            </a:fld>
            <a:endParaRPr lang="en-US"/>
          </a:p>
        </p:txBody>
      </p:sp>
    </p:spTree>
    <p:extLst>
      <p:ext uri="{BB962C8B-B14F-4D97-AF65-F5344CB8AC3E}">
        <p14:creationId xmlns:p14="http://schemas.microsoft.com/office/powerpoint/2010/main" val="2008066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Hold tube to demonstrate this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6</a:t>
            </a:fld>
            <a:endParaRPr lang="en-US"/>
          </a:p>
        </p:txBody>
      </p:sp>
    </p:spTree>
    <p:extLst>
      <p:ext uri="{BB962C8B-B14F-4D97-AF65-F5344CB8AC3E}">
        <p14:creationId xmlns:p14="http://schemas.microsoft.com/office/powerpoint/2010/main" val="272511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7</a:t>
            </a:fld>
            <a:endParaRPr lang="en-US"/>
          </a:p>
        </p:txBody>
      </p:sp>
    </p:spTree>
    <p:extLst>
      <p:ext uri="{BB962C8B-B14F-4D97-AF65-F5344CB8AC3E}">
        <p14:creationId xmlns:p14="http://schemas.microsoft.com/office/powerpoint/2010/main" val="137577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Tilt to align</a:t>
            </a:r>
            <a:r>
              <a:rPr lang="en-US" baseline="0" dirty="0" smtClean="0"/>
              <a:t> with Earth’s rotational axis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8</a:t>
            </a:fld>
            <a:endParaRPr lang="en-US"/>
          </a:p>
        </p:txBody>
      </p:sp>
    </p:spTree>
    <p:extLst>
      <p:ext uri="{BB962C8B-B14F-4D97-AF65-F5344CB8AC3E}">
        <p14:creationId xmlns:p14="http://schemas.microsoft.com/office/powerpoint/2010/main" val="7251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Conceived by Dr. John</a:t>
            </a:r>
            <a:r>
              <a:rPr lang="en-US" baseline="0" dirty="0" smtClean="0"/>
              <a:t> Ridgely and </a:t>
            </a:r>
            <a:r>
              <a:rPr lang="en-US" baseline="0" dirty="0" smtClean="0"/>
              <a:t>initially </a:t>
            </a:r>
            <a:r>
              <a:rPr lang="en-US" baseline="0" dirty="0" smtClean="0"/>
              <a:t>implemented by Garrett Gudgel.</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9</a:t>
            </a:fld>
            <a:endParaRPr lang="en-US"/>
          </a:p>
        </p:txBody>
      </p:sp>
    </p:spTree>
    <p:extLst>
      <p:ext uri="{BB962C8B-B14F-4D97-AF65-F5344CB8AC3E}">
        <p14:creationId xmlns:p14="http://schemas.microsoft.com/office/powerpoint/2010/main" val="196932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Replaced Telescope with aluminum frame</a:t>
            </a:r>
          </a:p>
          <a:p>
            <a:endParaRPr lang="en-US" dirty="0" smtClean="0"/>
          </a:p>
          <a:p>
            <a:r>
              <a:rPr lang="en-US" dirty="0" smtClean="0"/>
              <a:t>System is composed of </a:t>
            </a:r>
            <a:br>
              <a:rPr lang="en-US" dirty="0" smtClean="0"/>
            </a:br>
            <a:r>
              <a:rPr lang="en-US" dirty="0" smtClean="0"/>
              <a:t>3 @ linear actuators</a:t>
            </a:r>
          </a:p>
          <a:p>
            <a:r>
              <a:rPr lang="en-US" dirty="0" smtClean="0"/>
              <a:t>6 @ Dual – Revolute Joints</a:t>
            </a:r>
          </a:p>
          <a:p>
            <a:r>
              <a:rPr lang="en-US" dirty="0" smtClean="0"/>
              <a:t>1 @ Ball Joint</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10</a:t>
            </a:fld>
            <a:endParaRPr lang="en-US"/>
          </a:p>
        </p:txBody>
      </p:sp>
    </p:spTree>
    <p:extLst>
      <p:ext uri="{BB962C8B-B14F-4D97-AF65-F5344CB8AC3E}">
        <p14:creationId xmlns:p14="http://schemas.microsoft.com/office/powerpoint/2010/main" val="268415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11</a:t>
            </a:fld>
            <a:endParaRPr lang="en-US"/>
          </a:p>
        </p:txBody>
      </p:sp>
    </p:spTree>
    <p:extLst>
      <p:ext uri="{BB962C8B-B14F-4D97-AF65-F5344CB8AC3E}">
        <p14:creationId xmlns:p14="http://schemas.microsoft.com/office/powerpoint/2010/main" val="3567872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pic>
        <p:nvPicPr>
          <p:cNvPr id="9" name="Picture 8" descr="clock_tower_winter_2015.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63360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6FEEC9-7E19-3842-BC97-E5F6B1FB4AC1}" type="datetime1">
              <a:rPr lang="en-US" smtClean="0"/>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46D25-E5A3-1841-BBE9-2617267BF6FB}" type="slidenum">
              <a:rPr lang="en-US" smtClean="0"/>
              <a:t>‹#›</a:t>
            </a:fld>
            <a:endParaRPr lang="en-US"/>
          </a:p>
        </p:txBody>
      </p:sp>
      <p:pic>
        <p:nvPicPr>
          <p:cNvPr id="7" name="Picture 6"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81467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 gri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
        <p:nvSpPr>
          <p:cNvPr id="9" name="Picture Placeholder 8"/>
          <p:cNvSpPr>
            <a:spLocks noGrp="1"/>
          </p:cNvSpPr>
          <p:nvPr>
            <p:ph type="pic" sz="quarter" idx="13"/>
          </p:nvPr>
        </p:nvSpPr>
        <p:spPr>
          <a:xfrm>
            <a:off x="457200" y="876302"/>
            <a:ext cx="5486400" cy="3657600"/>
          </a:xfrm>
        </p:spPr>
        <p:txBody>
          <a:bodyPr/>
          <a:lstStyle>
            <a:lvl1pPr marL="0" indent="0">
              <a:buNone/>
              <a:defRPr/>
            </a:lvl1pPr>
          </a:lstStyle>
          <a:p>
            <a:endParaRPr lang="en-US" dirty="0"/>
          </a:p>
        </p:txBody>
      </p:sp>
      <p:sp>
        <p:nvSpPr>
          <p:cNvPr id="11" name="Picture Placeholder 10"/>
          <p:cNvSpPr>
            <a:spLocks noGrp="1"/>
          </p:cNvSpPr>
          <p:nvPr>
            <p:ph type="pic" sz="quarter" idx="14"/>
          </p:nvPr>
        </p:nvSpPr>
        <p:spPr>
          <a:xfrm>
            <a:off x="6080760" y="873763"/>
            <a:ext cx="2606040" cy="1760220"/>
          </a:xfrm>
        </p:spPr>
        <p:txBody>
          <a:bodyPr/>
          <a:lstStyle>
            <a:lvl1pPr marL="0" indent="0">
              <a:buNone/>
              <a:defRPr/>
            </a:lvl1pPr>
          </a:lstStyle>
          <a:p>
            <a:endParaRPr lang="en-US" dirty="0"/>
          </a:p>
        </p:txBody>
      </p:sp>
      <p:sp>
        <p:nvSpPr>
          <p:cNvPr id="15" name="Content Placeholder 2"/>
          <p:cNvSpPr>
            <a:spLocks noGrp="1"/>
          </p:cNvSpPr>
          <p:nvPr>
            <p:ph idx="1" hasCustomPrompt="1"/>
          </p:nvPr>
        </p:nvSpPr>
        <p:spPr>
          <a:xfrm>
            <a:off x="457200" y="4790441"/>
            <a:ext cx="8229600" cy="1429984"/>
          </a:xfrm>
        </p:spPr>
        <p:txBody>
          <a:bodyPr vert="horz">
            <a:normAutofit/>
          </a:bodyPr>
          <a:lstStyle>
            <a:lvl1pPr marL="0" indent="0">
              <a:buFontTx/>
              <a:buNone/>
              <a:defRPr sz="1800">
                <a:latin typeface="Palatino"/>
                <a:cs typeface="Palatino"/>
              </a:defRPr>
            </a:lvl1pPr>
            <a:lvl4pPr marL="1371600" indent="0" algn="just">
              <a:buNone/>
              <a:defRPr/>
            </a:lvl4pPr>
          </a:lstStyle>
          <a:p>
            <a:pPr lvl="0"/>
            <a:r>
              <a:rPr lang="en-US" dirty="0" smtClean="0"/>
              <a:t>Fourth level</a:t>
            </a:r>
          </a:p>
        </p:txBody>
      </p:sp>
      <p:sp>
        <p:nvSpPr>
          <p:cNvPr id="20" name="Picture Placeholder 10"/>
          <p:cNvSpPr>
            <a:spLocks noGrp="1"/>
          </p:cNvSpPr>
          <p:nvPr>
            <p:ph type="pic" sz="quarter" idx="15"/>
          </p:nvPr>
        </p:nvSpPr>
        <p:spPr>
          <a:xfrm>
            <a:off x="6080760" y="2773682"/>
            <a:ext cx="2606040" cy="1760220"/>
          </a:xfrm>
        </p:spPr>
        <p:txBody>
          <a:bodyPr/>
          <a:lstStyle>
            <a:lvl1pPr marL="0" indent="0">
              <a:buNone/>
              <a:defRPr/>
            </a:lvl1pPr>
          </a:lstStyle>
          <a:p>
            <a:endParaRPr lang="en-US" dirty="0"/>
          </a:p>
        </p:txBody>
      </p:sp>
      <p:pic>
        <p:nvPicPr>
          <p:cNvPr id="10" name="Picture 9"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4979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 grid B">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
        <p:nvSpPr>
          <p:cNvPr id="11" name="Picture Placeholder 10"/>
          <p:cNvSpPr>
            <a:spLocks noGrp="1"/>
          </p:cNvSpPr>
          <p:nvPr>
            <p:ph type="pic" sz="quarter" idx="14"/>
          </p:nvPr>
        </p:nvSpPr>
        <p:spPr>
          <a:xfrm>
            <a:off x="6080760" y="873763"/>
            <a:ext cx="2606040" cy="1760220"/>
          </a:xfrm>
        </p:spPr>
        <p:txBody>
          <a:bodyPr/>
          <a:lstStyle>
            <a:lvl1pPr marL="0" indent="0">
              <a:buNone/>
              <a:defRPr/>
            </a:lvl1pPr>
          </a:lstStyle>
          <a:p>
            <a:endParaRPr lang="en-US" dirty="0"/>
          </a:p>
        </p:txBody>
      </p:sp>
      <p:sp>
        <p:nvSpPr>
          <p:cNvPr id="15" name="Content Placeholder 2"/>
          <p:cNvSpPr>
            <a:spLocks noGrp="1"/>
          </p:cNvSpPr>
          <p:nvPr>
            <p:ph idx="1" hasCustomPrompt="1"/>
          </p:nvPr>
        </p:nvSpPr>
        <p:spPr>
          <a:xfrm>
            <a:off x="457200" y="2974982"/>
            <a:ext cx="8229600" cy="3245443"/>
          </a:xfrm>
        </p:spPr>
        <p:txBody>
          <a:bodyPr vert="horz">
            <a:normAutofit/>
          </a:bodyPr>
          <a:lstStyle>
            <a:lvl1pPr marL="0" indent="0">
              <a:buFontTx/>
              <a:buNone/>
              <a:defRPr sz="1800">
                <a:latin typeface="Palatino"/>
                <a:cs typeface="Palatino"/>
              </a:defRPr>
            </a:lvl1pPr>
            <a:lvl4pPr marL="1371600" indent="0" algn="just">
              <a:buNone/>
              <a:defRPr/>
            </a:lvl4pPr>
          </a:lstStyle>
          <a:p>
            <a:pPr lvl="0"/>
            <a:r>
              <a:rPr lang="en-US" dirty="0" smtClean="0"/>
              <a:t>Fourth level</a:t>
            </a:r>
          </a:p>
        </p:txBody>
      </p:sp>
      <p:sp>
        <p:nvSpPr>
          <p:cNvPr id="10" name="Picture Placeholder 10"/>
          <p:cNvSpPr>
            <a:spLocks noGrp="1"/>
          </p:cNvSpPr>
          <p:nvPr>
            <p:ph type="pic" sz="quarter" idx="16"/>
          </p:nvPr>
        </p:nvSpPr>
        <p:spPr>
          <a:xfrm>
            <a:off x="457200" y="867835"/>
            <a:ext cx="2697480" cy="1760220"/>
          </a:xfrm>
        </p:spPr>
        <p:txBody>
          <a:bodyPr/>
          <a:lstStyle>
            <a:lvl1pPr marL="0" indent="0">
              <a:buNone/>
              <a:defRPr/>
            </a:lvl1pPr>
          </a:lstStyle>
          <a:p>
            <a:endParaRPr lang="en-US" dirty="0"/>
          </a:p>
        </p:txBody>
      </p:sp>
      <p:sp>
        <p:nvSpPr>
          <p:cNvPr id="13" name="Picture Placeholder 10"/>
          <p:cNvSpPr>
            <a:spLocks noGrp="1"/>
          </p:cNvSpPr>
          <p:nvPr>
            <p:ph type="pic" sz="quarter" idx="17"/>
          </p:nvPr>
        </p:nvSpPr>
        <p:spPr>
          <a:xfrm>
            <a:off x="3269034" y="867835"/>
            <a:ext cx="2697480" cy="1760220"/>
          </a:xfrm>
        </p:spPr>
        <p:txBody>
          <a:bodyPr/>
          <a:lstStyle>
            <a:lvl1pPr marL="0" indent="0">
              <a:buNone/>
              <a:defRPr/>
            </a:lvl1pPr>
          </a:lstStyle>
          <a:p>
            <a:endParaRPr lang="en-US" dirty="0"/>
          </a:p>
        </p:txBody>
      </p:sp>
      <p:pic>
        <p:nvPicPr>
          <p:cNvPr id="5" name="Picture 4"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798562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Tree>
    <p:extLst>
      <p:ext uri="{BB962C8B-B14F-4D97-AF65-F5344CB8AC3E}">
        <p14:creationId xmlns:p14="http://schemas.microsoft.com/office/powerpoint/2010/main" val="371626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mage Only">
    <p:spTree>
      <p:nvGrpSpPr>
        <p:cNvPr id="1" name=""/>
        <p:cNvGrpSpPr/>
        <p:nvPr/>
      </p:nvGrpSpPr>
      <p:grpSpPr>
        <a:xfrm>
          <a:off x="0" y="0"/>
          <a:ext cx="0" cy="0"/>
          <a:chOff x="0" y="0"/>
          <a:chExt cx="0" cy="0"/>
        </a:xfrm>
      </p:grpSpPr>
      <p:pic>
        <p:nvPicPr>
          <p:cNvPr id="5" name="Picture 4" descr="baker_center_garns.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98371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Only">
    <p:spTree>
      <p:nvGrpSpPr>
        <p:cNvPr id="1" name=""/>
        <p:cNvGrpSpPr/>
        <p:nvPr/>
      </p:nvGrpSpPr>
      <p:grpSpPr>
        <a:xfrm>
          <a:off x="0" y="0"/>
          <a:ext cx="0" cy="0"/>
          <a:chOff x="0" y="0"/>
          <a:chExt cx="0" cy="0"/>
        </a:xfrm>
      </p:grpSpPr>
      <p:pic>
        <p:nvPicPr>
          <p:cNvPr id="5" name="Picture 4" descr="Cal_Poly_students_building.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75932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mage Only">
    <p:spTree>
      <p:nvGrpSpPr>
        <p:cNvPr id="1" name=""/>
        <p:cNvGrpSpPr/>
        <p:nvPr/>
      </p:nvGrpSpPr>
      <p:grpSpPr>
        <a:xfrm>
          <a:off x="0" y="0"/>
          <a:ext cx="0" cy="0"/>
          <a:chOff x="0" y="0"/>
          <a:chExt cx="0" cy="0"/>
        </a:xfrm>
      </p:grpSpPr>
      <p:pic>
        <p:nvPicPr>
          <p:cNvPr id="6" name="Picture 5" descr="construction_MOLYNEUX.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400800"/>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394390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Image Only">
    <p:spTree>
      <p:nvGrpSpPr>
        <p:cNvPr id="1" name=""/>
        <p:cNvGrpSpPr/>
        <p:nvPr/>
      </p:nvGrpSpPr>
      <p:grpSpPr>
        <a:xfrm>
          <a:off x="0" y="0"/>
          <a:ext cx="0" cy="0"/>
          <a:chOff x="0" y="0"/>
          <a:chExt cx="0" cy="0"/>
        </a:xfrm>
      </p:grpSpPr>
      <p:pic>
        <p:nvPicPr>
          <p:cNvPr id="8" name="Picture 7" descr="campus_arieal.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9" name="Picture 8"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78510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58799"/>
            <a:ext cx="7772400" cy="1065188"/>
          </a:xfrm>
        </p:spPr>
        <p:txBody>
          <a:bodyPr anchor="b"/>
          <a:lstStyle>
            <a:lvl1pPr algn="ctr">
              <a:defRPr>
                <a:solidFill>
                  <a:schemeClr val="tx1">
                    <a:lumMod val="65000"/>
                    <a:lumOff val="3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397791"/>
            <a:ext cx="6400800" cy="854821"/>
          </a:xfrm>
        </p:spPr>
        <p:txBody>
          <a:bodyPr anchor="t">
            <a:normAutofit/>
          </a:bodyPr>
          <a:lstStyle>
            <a:lvl1pPr marL="0" indent="0" algn="ctr">
              <a:buNone/>
              <a:defRPr sz="2000">
                <a:solidFill>
                  <a:schemeClr val="tx1">
                    <a:tint val="75000"/>
                  </a:schemeClr>
                </a:solidFill>
                <a:latin typeface="Palatino"/>
                <a:cs typeface="Palatin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0ECD0E4-CF03-A743-970B-659E054C7D20}"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90983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4pPr>
              <a:defRPr>
                <a:latin typeface="Palatino"/>
                <a:cs typeface="Palatino"/>
              </a:defRPr>
            </a:lvl4pPr>
            <a:lvl5pPr>
              <a:defRPr>
                <a:latin typeface="Palatino"/>
                <a:cs typeface="Palatin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9" name="Picture 8"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14717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Palatino"/>
                <a:cs typeface="Palatin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009577A-C753-D24B-B3CC-819FDEE1E5FA}"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49049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2089408"/>
            <a:ext cx="4038600" cy="4036756"/>
          </a:xfrm>
        </p:spPr>
        <p:txBody>
          <a:bodyPr/>
          <a:lstStyle>
            <a:lvl1pPr>
              <a:defRPr sz="2800"/>
            </a:lvl1pPr>
            <a:lvl2pPr>
              <a:defRPr sz="2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77F3ECD-3A63-E343-A879-6035DBBE011F}" type="datetime1">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46D25-E5A3-1841-BBE9-2617267BF6FB}" type="slidenum">
              <a:rPr lang="en-US" smtClean="0"/>
              <a:t>‹#›</a:t>
            </a:fld>
            <a:endParaRPr lang="en-US"/>
          </a:p>
        </p:txBody>
      </p:sp>
      <p:sp>
        <p:nvSpPr>
          <p:cNvPr id="8" name="Content Placeholder 2"/>
          <p:cNvSpPr>
            <a:spLocks noGrp="1"/>
          </p:cNvSpPr>
          <p:nvPr>
            <p:ph sz="half" idx="13"/>
          </p:nvPr>
        </p:nvSpPr>
        <p:spPr>
          <a:xfrm>
            <a:off x="4648200" y="2089408"/>
            <a:ext cx="4038600" cy="4036756"/>
          </a:xfrm>
        </p:spPr>
        <p:txBody>
          <a:bodyPr/>
          <a:lstStyle>
            <a:lvl1pPr>
              <a:defRPr sz="2800"/>
            </a:lvl1pPr>
            <a:lvl2pPr>
              <a:defRPr sz="2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971865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895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2064513"/>
            <a:ext cx="8229600" cy="41559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flipV="1">
            <a:off x="0" y="6397037"/>
            <a:ext cx="9144000" cy="460963"/>
          </a:xfrm>
          <a:prstGeom prst="rect">
            <a:avLst/>
          </a:prstGeom>
          <a:solidFill>
            <a:srgbClr val="E4E4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6451942"/>
            <a:ext cx="2133600" cy="365125"/>
          </a:xfrm>
          <a:prstGeom prst="rect">
            <a:avLst/>
          </a:prstGeom>
        </p:spPr>
        <p:txBody>
          <a:bodyPr vert="horz" lIns="91440" tIns="45720" rIns="91440" bIns="45720" rtlCol="0" anchor="ctr"/>
          <a:lstStyle>
            <a:lvl1pPr algn="l">
              <a:defRPr sz="1200" spc="50">
                <a:solidFill>
                  <a:schemeClr val="tx1">
                    <a:tint val="75000"/>
                  </a:schemeClr>
                </a:solidFill>
                <a:latin typeface="Arial"/>
                <a:cs typeface="Arial"/>
              </a:defRPr>
            </a:lvl1pPr>
          </a:lstStyle>
          <a:p>
            <a:fld id="{E1482B94-AF32-854D-B7BB-D9F561EAD44E}" type="datetime1">
              <a:rPr lang="en-US" smtClean="0"/>
              <a:t>7/3/2020</a:t>
            </a:fld>
            <a:endParaRPr lang="en-US" dirty="0"/>
          </a:p>
        </p:txBody>
      </p:sp>
      <p:sp>
        <p:nvSpPr>
          <p:cNvPr id="5" name="Footer Placeholder 4"/>
          <p:cNvSpPr>
            <a:spLocks noGrp="1"/>
          </p:cNvSpPr>
          <p:nvPr>
            <p:ph type="ftr" sz="quarter" idx="3"/>
          </p:nvPr>
        </p:nvSpPr>
        <p:spPr>
          <a:xfrm>
            <a:off x="3124200" y="6451942"/>
            <a:ext cx="2895600" cy="365125"/>
          </a:xfrm>
          <a:prstGeom prst="rect">
            <a:avLst/>
          </a:prstGeom>
          <a:ln>
            <a:noFill/>
          </a:ln>
        </p:spPr>
        <p:txBody>
          <a:bodyPr vert="horz" lIns="91440" tIns="45720" rIns="91440" bIns="45720" rtlCol="0" anchor="ctr"/>
          <a:lstStyle>
            <a:lvl1pPr algn="ctr">
              <a:defRPr sz="1200" spc="50">
                <a:solidFill>
                  <a:schemeClr val="tx1">
                    <a:tint val="7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553200" y="6451942"/>
            <a:ext cx="2133600" cy="365125"/>
          </a:xfrm>
          <a:prstGeom prst="rect">
            <a:avLst/>
          </a:prstGeom>
        </p:spPr>
        <p:txBody>
          <a:bodyPr vert="horz" lIns="91440" tIns="45720" rIns="91440" bIns="45720" rtlCol="0" anchor="ctr"/>
          <a:lstStyle>
            <a:lvl1pPr algn="r">
              <a:defRPr sz="1200" spc="50">
                <a:solidFill>
                  <a:schemeClr val="tx1">
                    <a:tint val="75000"/>
                  </a:schemeClr>
                </a:solidFill>
                <a:latin typeface="Arial"/>
                <a:cs typeface="Arial"/>
              </a:defRPr>
            </a:lvl1pPr>
          </a:lstStyle>
          <a:p>
            <a:fld id="{1F246D25-E5A3-1841-BBE9-2617267BF6FB}" type="slidenum">
              <a:rPr lang="en-US" smtClean="0"/>
              <a:pPr/>
              <a:t>‹#›</a:t>
            </a:fld>
            <a:endParaRPr lang="en-US" dirty="0"/>
          </a:p>
        </p:txBody>
      </p:sp>
    </p:spTree>
    <p:extLst>
      <p:ext uri="{BB962C8B-B14F-4D97-AF65-F5344CB8AC3E}">
        <p14:creationId xmlns:p14="http://schemas.microsoft.com/office/powerpoint/2010/main" val="1981858824"/>
      </p:ext>
    </p:extLst>
  </p:cSld>
  <p:clrMap bg1="lt1" tx1="dk1" bg2="lt2" tx2="dk2" accent1="accent1" accent2="accent2" accent3="accent3" accent4="accent4" accent5="accent5" accent6="accent6" hlink="hlink" folHlink="folHlink"/>
  <p:sldLayoutIdLst>
    <p:sldLayoutId id="2147483667" r:id="rId1"/>
    <p:sldLayoutId id="2147483679" r:id="rId2"/>
    <p:sldLayoutId id="2147483678" r:id="rId3"/>
    <p:sldLayoutId id="2147483681" r:id="rId4"/>
    <p:sldLayoutId id="2147483680" r:id="rId5"/>
    <p:sldLayoutId id="2147483661" r:id="rId6"/>
    <p:sldLayoutId id="2147483662" r:id="rId7"/>
    <p:sldLayoutId id="2147483663" r:id="rId8"/>
    <p:sldLayoutId id="2147483664" r:id="rId9"/>
    <p:sldLayoutId id="2147483666" r:id="rId10"/>
    <p:sldLayoutId id="2147483676" r:id="rId11"/>
    <p:sldLayoutId id="2147483677" r:id="rId12"/>
  </p:sldLayoutIdLst>
  <p:hf hdr="0"/>
  <p:txStyles>
    <p:titleStyle>
      <a:lvl1pPr algn="l" defTabSz="457200" rtl="0" eaLnBrk="1" latinLnBrk="0" hangingPunct="1">
        <a:lnSpc>
          <a:spcPct val="120000"/>
        </a:lnSpc>
        <a:spcBef>
          <a:spcPct val="0"/>
        </a:spcBef>
        <a:buNone/>
        <a:defRPr sz="3000" kern="1200" spc="50">
          <a:solidFill>
            <a:schemeClr val="tx1">
              <a:lumMod val="65000"/>
              <a:lumOff val="3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spc="5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600" kern="1200" spc="5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200" kern="1200" spc="5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4pPr>
      <a:lvl5pPr marL="20574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flipV="1">
            <a:off x="0" y="6397037"/>
            <a:ext cx="9144000" cy="460963"/>
          </a:xfrm>
          <a:prstGeom prst="rect">
            <a:avLst/>
          </a:prstGeom>
          <a:solidFill>
            <a:srgbClr val="0035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6451942"/>
            <a:ext cx="2133600" cy="365125"/>
          </a:xfrm>
          <a:prstGeom prst="rect">
            <a:avLst/>
          </a:prstGeom>
        </p:spPr>
        <p:txBody>
          <a:bodyPr vert="horz" lIns="91440" tIns="45720" rIns="91440" bIns="45720" rtlCol="0" anchor="ctr"/>
          <a:lstStyle>
            <a:lvl1pPr algn="l">
              <a:defRPr sz="1200" spc="50">
                <a:solidFill>
                  <a:schemeClr val="bg1"/>
                </a:solidFill>
                <a:latin typeface="Arial"/>
                <a:cs typeface="Arial"/>
              </a:defRPr>
            </a:lvl1pPr>
          </a:lstStyle>
          <a:p>
            <a:fld id="{E1482B94-AF32-854D-B7BB-D9F561EAD44E}" type="datetime1">
              <a:rPr lang="en-US" smtClean="0"/>
              <a:pPr/>
              <a:t>7/3/2020</a:t>
            </a:fld>
            <a:endParaRPr lang="en-US" dirty="0"/>
          </a:p>
        </p:txBody>
      </p:sp>
      <p:sp>
        <p:nvSpPr>
          <p:cNvPr id="5" name="Footer Placeholder 4"/>
          <p:cNvSpPr>
            <a:spLocks noGrp="1"/>
          </p:cNvSpPr>
          <p:nvPr>
            <p:ph type="ftr" sz="quarter" idx="3"/>
          </p:nvPr>
        </p:nvSpPr>
        <p:spPr>
          <a:xfrm>
            <a:off x="3124200" y="6451942"/>
            <a:ext cx="2895600" cy="365125"/>
          </a:xfrm>
          <a:prstGeom prst="rect">
            <a:avLst/>
          </a:prstGeom>
          <a:ln>
            <a:noFill/>
          </a:ln>
        </p:spPr>
        <p:txBody>
          <a:bodyPr vert="horz" lIns="91440" tIns="45720" rIns="91440" bIns="45720" rtlCol="0" anchor="ctr"/>
          <a:lstStyle>
            <a:lvl1pPr algn="ctr">
              <a:defRPr sz="1200" spc="5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553200" y="6451942"/>
            <a:ext cx="2133600" cy="365125"/>
          </a:xfrm>
          <a:prstGeom prst="rect">
            <a:avLst/>
          </a:prstGeom>
        </p:spPr>
        <p:txBody>
          <a:bodyPr vert="horz" lIns="91440" tIns="45720" rIns="91440" bIns="45720" rtlCol="0" anchor="ctr"/>
          <a:lstStyle>
            <a:lvl1pPr algn="r">
              <a:defRPr sz="1200" spc="50">
                <a:solidFill>
                  <a:schemeClr val="bg1"/>
                </a:solidFill>
                <a:latin typeface="Arial"/>
                <a:cs typeface="Arial"/>
              </a:defRPr>
            </a:lvl1pPr>
          </a:lstStyle>
          <a:p>
            <a:fld id="{1F246D25-E5A3-1841-BBE9-2617267BF6FB}" type="slidenum">
              <a:rPr lang="en-US" smtClean="0"/>
              <a:pPr/>
              <a:t>‹#›</a:t>
            </a:fld>
            <a:endParaRPr lang="en-US" dirty="0"/>
          </a:p>
        </p:txBody>
      </p:sp>
      <p:pic>
        <p:nvPicPr>
          <p:cNvPr id="9" name="Picture 8" descr="CP_shield_horiz_RGB_grn_gld.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39281" y="2017013"/>
            <a:ext cx="6121318" cy="2405172"/>
          </a:xfrm>
          <a:prstGeom prst="rect">
            <a:avLst/>
          </a:prstGeom>
        </p:spPr>
      </p:pic>
    </p:spTree>
    <p:extLst>
      <p:ext uri="{BB962C8B-B14F-4D97-AF65-F5344CB8AC3E}">
        <p14:creationId xmlns:p14="http://schemas.microsoft.com/office/powerpoint/2010/main" val="1859039989"/>
      </p:ext>
    </p:extLst>
  </p:cSld>
  <p:clrMap bg1="lt1" tx1="dk1" bg2="lt2" tx2="dk2" accent1="accent1" accent2="accent2" accent3="accent3" accent4="accent4" accent5="accent5" accent6="accent6" hlink="hlink" folHlink="folHlink"/>
  <p:sldLayoutIdLst>
    <p:sldLayoutId id="2147483675" r:id="rId1"/>
  </p:sldLayoutIdLst>
  <p:hf hdr="0"/>
  <p:txStyles>
    <p:titleStyle>
      <a:lvl1pPr algn="l" defTabSz="457200" rtl="0" eaLnBrk="1" latinLnBrk="0" hangingPunct="1">
        <a:lnSpc>
          <a:spcPct val="120000"/>
        </a:lnSpc>
        <a:spcBef>
          <a:spcPct val="0"/>
        </a:spcBef>
        <a:buNone/>
        <a:defRPr sz="3000" kern="1200" spc="50">
          <a:solidFill>
            <a:schemeClr val="tx1">
              <a:lumMod val="65000"/>
              <a:lumOff val="3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spc="5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600" kern="1200" spc="5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200" kern="1200" spc="5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spc="5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spc="5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Telescope Parallel Actuator Mount:</a:t>
            </a:r>
            <a:br>
              <a:rPr lang="en-US" dirty="0" smtClean="0"/>
            </a:br>
            <a:r>
              <a:rPr lang="en-US" dirty="0" smtClean="0"/>
              <a:t>Control and Testing</a:t>
            </a:r>
            <a:endParaRPr lang="en-US" dirty="0"/>
          </a:p>
        </p:txBody>
      </p:sp>
      <p:sp>
        <p:nvSpPr>
          <p:cNvPr id="3" name="Subtitle 2"/>
          <p:cNvSpPr>
            <a:spLocks noGrp="1"/>
          </p:cNvSpPr>
          <p:nvPr>
            <p:ph type="subTitle" idx="1"/>
          </p:nvPr>
        </p:nvSpPr>
        <p:spPr/>
        <p:txBody>
          <a:bodyPr/>
          <a:lstStyle/>
          <a:p>
            <a:endParaRPr lang="en-US" dirty="0" smtClean="0"/>
          </a:p>
          <a:p>
            <a:r>
              <a:rPr lang="en-US" dirty="0" smtClean="0"/>
              <a:t>Sam Artho-Bentz</a:t>
            </a:r>
            <a:endParaRPr lang="en-US" dirty="0"/>
          </a:p>
        </p:txBody>
      </p:sp>
      <p:sp>
        <p:nvSpPr>
          <p:cNvPr id="4" name="Date Placeholder 3"/>
          <p:cNvSpPr>
            <a:spLocks noGrp="1"/>
          </p:cNvSpPr>
          <p:nvPr>
            <p:ph type="dt" sz="half" idx="10"/>
          </p:nvPr>
        </p:nvSpPr>
        <p:spPr/>
        <p:txBody>
          <a:bodyPr/>
          <a:lstStyle/>
          <a:p>
            <a:fld id="{D0ECD0E4-CF03-A743-970B-659E054C7D20}"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a:t>
            </a:fld>
            <a:endParaRPr lang="en-US"/>
          </a:p>
        </p:txBody>
      </p:sp>
    </p:spTree>
    <p:extLst>
      <p:ext uri="{BB962C8B-B14F-4D97-AF65-F5344CB8AC3E}">
        <p14:creationId xmlns:p14="http://schemas.microsoft.com/office/powerpoint/2010/main" val="1497310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163286"/>
            <a:ext cx="7772400" cy="1065188"/>
          </a:xfrm>
        </p:spPr>
        <p:txBody>
          <a:bodyPr/>
          <a:lstStyle/>
          <a:p>
            <a:r>
              <a:rPr lang="en-US" dirty="0" smtClean="0"/>
              <a:t>Mechanical Design</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10</a:t>
            </a:fld>
            <a:endParaRPr lang="en-US"/>
          </a:p>
        </p:txBody>
      </p:sp>
      <p:pic>
        <p:nvPicPr>
          <p:cNvPr id="7" name="Content Placeholder 8"/>
          <p:cNvPicPr>
            <a:picLocks/>
          </p:cNvPicPr>
          <p:nvPr/>
        </p:nvPicPr>
        <p:blipFill rotWithShape="1">
          <a:blip r:embed="rId3">
            <a:extLst>
              <a:ext uri="{28A0092B-C50C-407E-A947-70E740481C1C}">
                <a14:useLocalDpi xmlns:a14="http://schemas.microsoft.com/office/drawing/2010/main" val="0"/>
              </a:ext>
            </a:extLst>
          </a:blip>
          <a:srcRect b="15682"/>
          <a:stretch/>
        </p:blipFill>
        <p:spPr>
          <a:xfrm>
            <a:off x="1027729" y="858650"/>
            <a:ext cx="7088543" cy="5506207"/>
          </a:xfrm>
          <a:prstGeom prst="rect">
            <a:avLst/>
          </a:prstGeom>
        </p:spPr>
      </p:pic>
    </p:spTree>
    <p:extLst>
      <p:ext uri="{BB962C8B-B14F-4D97-AF65-F5344CB8AC3E}">
        <p14:creationId xmlns:p14="http://schemas.microsoft.com/office/powerpoint/2010/main" val="759383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Actuator</a:t>
            </a:r>
            <a:endParaRPr lang="en-US" dirty="0"/>
          </a:p>
        </p:txBody>
      </p:sp>
      <p:sp>
        <p:nvSpPr>
          <p:cNvPr id="7" name="Content Placeholder 6"/>
          <p:cNvSpPr>
            <a:spLocks noGrp="1"/>
          </p:cNvSpPr>
          <p:nvPr>
            <p:ph sz="half" idx="1"/>
          </p:nvPr>
        </p:nvSpPr>
        <p:spPr/>
        <p:txBody>
          <a:bodyPr/>
          <a:lstStyle/>
          <a:p>
            <a:r>
              <a:rPr lang="en-US" dirty="0" smtClean="0"/>
              <a:t>Stepper motor</a:t>
            </a:r>
          </a:p>
          <a:p>
            <a:r>
              <a:rPr lang="en-US" dirty="0" smtClean="0"/>
              <a:t>Acme threaded rod</a:t>
            </a:r>
          </a:p>
          <a:p>
            <a:r>
              <a:rPr lang="en-US" dirty="0" smtClean="0"/>
              <a:t>Acme nut</a:t>
            </a:r>
          </a:p>
          <a:p>
            <a:r>
              <a:rPr lang="en-US" dirty="0" smtClean="0"/>
              <a:t>Solid coupler</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11</a:t>
            </a:fld>
            <a:endParaRPr lang="en-US"/>
          </a:p>
        </p:txBody>
      </p:sp>
      <p:pic>
        <p:nvPicPr>
          <p:cNvPr id="9" name="Content Placeholder 8"/>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4648200" y="2155463"/>
            <a:ext cx="4038600" cy="3904386"/>
          </a:xfrm>
        </p:spPr>
      </p:pic>
    </p:spTree>
    <p:extLst>
      <p:ext uri="{BB962C8B-B14F-4D97-AF65-F5344CB8AC3E}">
        <p14:creationId xmlns:p14="http://schemas.microsoft.com/office/powerpoint/2010/main" val="1875970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418" y="358020"/>
            <a:ext cx="4098582" cy="3462776"/>
          </a:xfrm>
          <a:prstGeom prst="rect">
            <a:avLst/>
          </a:prstGeom>
        </p:spPr>
      </p:pic>
      <p:sp>
        <p:nvSpPr>
          <p:cNvPr id="2" name="Title 1"/>
          <p:cNvSpPr>
            <a:spLocks noGrp="1"/>
          </p:cNvSpPr>
          <p:nvPr>
            <p:ph type="title"/>
          </p:nvPr>
        </p:nvSpPr>
        <p:spPr/>
        <p:txBody>
          <a:bodyPr/>
          <a:lstStyle/>
          <a:p>
            <a:r>
              <a:rPr lang="en-US" dirty="0" smtClean="0"/>
              <a:t>Dual-Revolute Joints</a:t>
            </a:r>
            <a:endParaRPr lang="en-US" dirty="0"/>
          </a:p>
        </p:txBody>
      </p:sp>
      <p:sp>
        <p:nvSpPr>
          <p:cNvPr id="7" name="Content Placeholder 6"/>
          <p:cNvSpPr>
            <a:spLocks noGrp="1"/>
          </p:cNvSpPr>
          <p:nvPr>
            <p:ph sz="half" idx="1"/>
          </p:nvPr>
        </p:nvSpPr>
        <p:spPr>
          <a:xfrm>
            <a:off x="457200" y="2089408"/>
            <a:ext cx="4019550" cy="4036756"/>
          </a:xfrm>
        </p:spPr>
        <p:txBody>
          <a:bodyPr/>
          <a:lstStyle/>
          <a:p>
            <a:r>
              <a:rPr lang="en-US" dirty="0" smtClean="0"/>
              <a:t>Support either end of linear actuator</a:t>
            </a:r>
          </a:p>
          <a:p>
            <a:r>
              <a:rPr lang="en-US" dirty="0" smtClean="0"/>
              <a:t>Allow linear actuator to act as a two-force member</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12</a:t>
            </a:fld>
            <a:endParaRPr lang="en-US"/>
          </a:p>
        </p:txBody>
      </p:sp>
      <p:pic>
        <p:nvPicPr>
          <p:cNvPr id="9" name="Content Placeholder 8"/>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12217" t="5304" r="6953" b="2236"/>
          <a:stretch/>
        </p:blipFill>
        <p:spPr>
          <a:xfrm>
            <a:off x="4476750" y="2841966"/>
            <a:ext cx="2486026" cy="3609976"/>
          </a:xfrm>
        </p:spPr>
      </p:pic>
    </p:spTree>
    <p:extLst>
      <p:ext uri="{BB962C8B-B14F-4D97-AF65-F5344CB8AC3E}">
        <p14:creationId xmlns:p14="http://schemas.microsoft.com/office/powerpoint/2010/main" val="3345016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 Joint</a:t>
            </a:r>
            <a:endParaRPr lang="en-US" dirty="0"/>
          </a:p>
        </p:txBody>
      </p:sp>
      <p:sp>
        <p:nvSpPr>
          <p:cNvPr id="7" name="Content Placeholder 6"/>
          <p:cNvSpPr>
            <a:spLocks noGrp="1"/>
          </p:cNvSpPr>
          <p:nvPr>
            <p:ph sz="half" idx="1"/>
          </p:nvPr>
        </p:nvSpPr>
        <p:spPr/>
        <p:txBody>
          <a:bodyPr/>
          <a:lstStyle/>
          <a:p>
            <a:r>
              <a:rPr lang="en-US" dirty="0" smtClean="0"/>
              <a:t>Prevents translation but allows rotations</a:t>
            </a:r>
          </a:p>
          <a:p>
            <a:r>
              <a:rPr lang="en-US" dirty="0" smtClean="0"/>
              <a:t>rod </a:t>
            </a:r>
            <a:r>
              <a:rPr lang="en-US" dirty="0" smtClean="0"/>
              <a:t>end ball joint</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13</a:t>
            </a:fld>
            <a:endParaRPr lang="en-US"/>
          </a:p>
        </p:txBody>
      </p:sp>
      <p:pic>
        <p:nvPicPr>
          <p:cNvPr id="9" name="Content Placeholder 8"/>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5544578" y="1498238"/>
            <a:ext cx="2512544" cy="3904386"/>
          </a:xfrm>
        </p:spPr>
      </p:pic>
    </p:spTree>
    <p:extLst>
      <p:ext uri="{BB962C8B-B14F-4D97-AF65-F5344CB8AC3E}">
        <p14:creationId xmlns:p14="http://schemas.microsoft.com/office/powerpoint/2010/main" val="3041360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0"/>
            <a:ext cx="7772400" cy="1065188"/>
          </a:xfrm>
        </p:spPr>
        <p:txBody>
          <a:bodyPr/>
          <a:lstStyle/>
          <a:p>
            <a:r>
              <a:rPr lang="en-US" dirty="0" smtClean="0"/>
              <a:t>Electrical Design</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14</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09843" y="174171"/>
            <a:ext cx="4724313" cy="6858000"/>
          </a:xfrm>
          <a:prstGeom prst="rect">
            <a:avLst/>
          </a:prstGeom>
        </p:spPr>
      </p:pic>
    </p:spTree>
    <p:extLst>
      <p:ext uri="{BB962C8B-B14F-4D97-AF65-F5344CB8AC3E}">
        <p14:creationId xmlns:p14="http://schemas.microsoft.com/office/powerpoint/2010/main" val="62336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 - </a:t>
            </a:r>
            <a:r>
              <a:rPr lang="en-US" dirty="0"/>
              <a:t>STM32 </a:t>
            </a:r>
            <a:r>
              <a:rPr lang="en-US" dirty="0" smtClean="0"/>
              <a:t>Nucleo-L476RG</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71500" y="2384266"/>
            <a:ext cx="3810000" cy="2796540"/>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15</a:t>
            </a:fld>
            <a:endParaRPr lang="en-US"/>
          </a:p>
        </p:txBody>
      </p:sp>
      <p:sp>
        <p:nvSpPr>
          <p:cNvPr id="7" name="Content Placeholder 6"/>
          <p:cNvSpPr>
            <a:spLocks noGrp="1"/>
          </p:cNvSpPr>
          <p:nvPr>
            <p:ph sz="half" idx="13"/>
          </p:nvPr>
        </p:nvSpPr>
        <p:spPr/>
        <p:txBody>
          <a:bodyPr/>
          <a:lstStyle/>
          <a:p>
            <a:r>
              <a:rPr lang="en-US" dirty="0" smtClean="0"/>
              <a:t>Onboard </a:t>
            </a:r>
            <a:r>
              <a:rPr lang="en-US" dirty="0"/>
              <a:t>Floating Point </a:t>
            </a:r>
            <a:r>
              <a:rPr lang="en-US" dirty="0" smtClean="0"/>
              <a:t>Unit</a:t>
            </a:r>
          </a:p>
          <a:p>
            <a:r>
              <a:rPr lang="en-US" dirty="0" smtClean="0"/>
              <a:t>80MHz</a:t>
            </a:r>
            <a:endParaRPr lang="en-US" dirty="0"/>
          </a:p>
          <a:p>
            <a:r>
              <a:rPr lang="en-US" dirty="0" err="1"/>
              <a:t>Micropython</a:t>
            </a:r>
            <a:r>
              <a:rPr lang="en-US" dirty="0"/>
              <a:t> compatible</a:t>
            </a:r>
          </a:p>
          <a:p>
            <a:r>
              <a:rPr lang="en-US" dirty="0"/>
              <a:t>Low cost</a:t>
            </a:r>
          </a:p>
          <a:p>
            <a:pPr lvl="1"/>
            <a:endParaRPr lang="en-US" dirty="0"/>
          </a:p>
        </p:txBody>
      </p:sp>
    </p:spTree>
    <p:extLst>
      <p:ext uri="{BB962C8B-B14F-4D97-AF65-F5344CB8AC3E}">
        <p14:creationId xmlns:p14="http://schemas.microsoft.com/office/powerpoint/2010/main" val="2150885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Micropython</a:t>
            </a:r>
            <a:endParaRPr lang="en-US" dirty="0"/>
          </a:p>
        </p:txBody>
      </p:sp>
      <p:sp>
        <p:nvSpPr>
          <p:cNvPr id="3" name="Content Placeholder 2"/>
          <p:cNvSpPr>
            <a:spLocks noGrp="1"/>
          </p:cNvSpPr>
          <p:nvPr>
            <p:ph sz="half" idx="1"/>
          </p:nvPr>
        </p:nvSpPr>
        <p:spPr/>
        <p:txBody>
          <a:bodyPr/>
          <a:lstStyle/>
          <a:p>
            <a:r>
              <a:rPr lang="en-US" dirty="0" smtClean="0"/>
              <a:t>Compatibility</a:t>
            </a:r>
            <a:endParaRPr lang="en-US" dirty="0" smtClean="0"/>
          </a:p>
          <a:p>
            <a:r>
              <a:rPr lang="en-US" dirty="0" smtClean="0"/>
              <a:t>OS agnostic</a:t>
            </a:r>
          </a:p>
          <a:p>
            <a:r>
              <a:rPr lang="en-US" dirty="0"/>
              <a:t>Direct control of hardware</a:t>
            </a:r>
          </a:p>
          <a:p>
            <a:r>
              <a:rPr lang="en-US" dirty="0"/>
              <a:t>Published under MIT License</a:t>
            </a:r>
          </a:p>
          <a:p>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16</a:t>
            </a:fld>
            <a:endParaRPr lang="en-US"/>
          </a:p>
        </p:txBody>
      </p:sp>
      <p:pic>
        <p:nvPicPr>
          <p:cNvPr id="2050" name="Picture 2" descr="File:Micropython-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258" y="245097"/>
            <a:ext cx="4139999" cy="42173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06392" y="5363852"/>
            <a:ext cx="4440024" cy="923330"/>
          </a:xfrm>
          <a:prstGeom prst="rect">
            <a:avLst/>
          </a:prstGeom>
          <a:noFill/>
        </p:spPr>
        <p:txBody>
          <a:bodyPr wrap="square" rtlCol="0">
            <a:spAutoFit/>
          </a:bodyPr>
          <a:lstStyle/>
          <a:p>
            <a:r>
              <a:rPr lang="en-US" dirty="0">
                <a:solidFill>
                  <a:schemeClr val="bg1">
                    <a:lumMod val="65000"/>
                  </a:schemeClr>
                </a:solidFill>
              </a:rPr>
              <a:t>https://github.com/micropython/micropython/blob/master/logo/vector-logo-inkscape_master.svg</a:t>
            </a:r>
          </a:p>
        </p:txBody>
      </p:sp>
    </p:spTree>
    <p:extLst>
      <p:ext uri="{BB962C8B-B14F-4D97-AF65-F5344CB8AC3E}">
        <p14:creationId xmlns:p14="http://schemas.microsoft.com/office/powerpoint/2010/main" val="554760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 – L6470</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593181"/>
            <a:ext cx="4038600" cy="3028950"/>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17</a:t>
            </a:fld>
            <a:endParaRPr lang="en-US"/>
          </a:p>
        </p:txBody>
      </p:sp>
      <p:sp>
        <p:nvSpPr>
          <p:cNvPr id="7" name="Content Placeholder 6"/>
          <p:cNvSpPr>
            <a:spLocks noGrp="1"/>
          </p:cNvSpPr>
          <p:nvPr>
            <p:ph sz="half" idx="13"/>
          </p:nvPr>
        </p:nvSpPr>
        <p:spPr/>
        <p:txBody>
          <a:bodyPr/>
          <a:lstStyle/>
          <a:p>
            <a:r>
              <a:rPr lang="en-US" dirty="0" err="1" smtClean="0"/>
              <a:t>Microstepping</a:t>
            </a:r>
            <a:endParaRPr lang="en-US" dirty="0" smtClean="0"/>
          </a:p>
          <a:p>
            <a:r>
              <a:rPr lang="en-US" dirty="0" smtClean="0"/>
              <a:t>Daisy </a:t>
            </a:r>
            <a:r>
              <a:rPr lang="en-US" dirty="0" smtClean="0"/>
              <a:t>chainable SPI</a:t>
            </a:r>
          </a:p>
          <a:p>
            <a:r>
              <a:rPr lang="en-US" dirty="0" smtClean="0"/>
              <a:t>Tunable motor </a:t>
            </a:r>
            <a:r>
              <a:rPr lang="en-US" dirty="0" smtClean="0"/>
              <a:t>parameters</a:t>
            </a:r>
          </a:p>
          <a:p>
            <a:r>
              <a:rPr lang="en-US" dirty="0" smtClean="0"/>
              <a:t>No Micropython </a:t>
            </a:r>
            <a:r>
              <a:rPr lang="en-US" dirty="0"/>
              <a:t>d</a:t>
            </a:r>
            <a:r>
              <a:rPr lang="en-US" dirty="0" smtClean="0"/>
              <a:t>river</a:t>
            </a:r>
            <a:endParaRPr lang="en-US" dirty="0" smtClean="0"/>
          </a:p>
          <a:p>
            <a:endParaRPr lang="en-US" dirty="0" smtClean="0"/>
          </a:p>
        </p:txBody>
      </p:sp>
    </p:spTree>
    <p:extLst>
      <p:ext uri="{BB962C8B-B14F-4D97-AF65-F5344CB8AC3E}">
        <p14:creationId xmlns:p14="http://schemas.microsoft.com/office/powerpoint/2010/main" val="4279656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52047" y="1643220"/>
            <a:ext cx="3363278" cy="4484371"/>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18</a:t>
            </a:fld>
            <a:endParaRPr lang="en-US"/>
          </a:p>
        </p:txBody>
      </p:sp>
      <p:sp>
        <p:nvSpPr>
          <p:cNvPr id="7" name="Content Placeholder 6"/>
          <p:cNvSpPr>
            <a:spLocks noGrp="1"/>
          </p:cNvSpPr>
          <p:nvPr>
            <p:ph sz="half" idx="13"/>
          </p:nvPr>
        </p:nvSpPr>
        <p:spPr>
          <a:xfrm>
            <a:off x="342900" y="1904433"/>
            <a:ext cx="4038600" cy="4036756"/>
          </a:xfrm>
        </p:spPr>
        <p:txBody>
          <a:bodyPr/>
          <a:lstStyle/>
          <a:p>
            <a:r>
              <a:rPr lang="en-US" dirty="0" smtClean="0"/>
              <a:t>Salvaged stepper motors</a:t>
            </a:r>
          </a:p>
          <a:p>
            <a:r>
              <a:rPr lang="en-US" dirty="0" smtClean="0"/>
              <a:t>200 steps/rev</a:t>
            </a:r>
          </a:p>
          <a:p>
            <a:r>
              <a:rPr lang="en-US" dirty="0" smtClean="0"/>
              <a:t>9.4VDC</a:t>
            </a:r>
          </a:p>
          <a:p>
            <a:r>
              <a:rPr lang="en-US" dirty="0" smtClean="0"/>
              <a:t>100 </a:t>
            </a:r>
            <a:r>
              <a:rPr lang="en-US" dirty="0" err="1" smtClean="0"/>
              <a:t>oz</a:t>
            </a:r>
            <a:r>
              <a:rPr lang="en-US" dirty="0" smtClean="0"/>
              <a:t>-in holding torque</a:t>
            </a:r>
            <a:endParaRPr lang="en-US" dirty="0"/>
          </a:p>
        </p:txBody>
      </p:sp>
    </p:spTree>
    <p:extLst>
      <p:ext uri="{BB962C8B-B14F-4D97-AF65-F5344CB8AC3E}">
        <p14:creationId xmlns:p14="http://schemas.microsoft.com/office/powerpoint/2010/main" val="563442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Shoe of </a:t>
            </a:r>
            <a:r>
              <a:rPr lang="en-US" dirty="0" smtClean="0"/>
              <a:t>Brian</a:t>
            </a:r>
            <a:br>
              <a:rPr lang="en-US" dirty="0" smtClean="0"/>
            </a:b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7467" y="1754981"/>
            <a:ext cx="4010207" cy="4521536"/>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19</a:t>
            </a:fld>
            <a:endParaRPr lang="en-US"/>
          </a:p>
        </p:txBody>
      </p:sp>
      <p:sp>
        <p:nvSpPr>
          <p:cNvPr id="7" name="Content Placeholder 6"/>
          <p:cNvSpPr>
            <a:spLocks noGrp="1"/>
          </p:cNvSpPr>
          <p:nvPr>
            <p:ph sz="half" idx="13"/>
          </p:nvPr>
        </p:nvSpPr>
        <p:spPr>
          <a:xfrm>
            <a:off x="4648200" y="1432874"/>
            <a:ext cx="4038600" cy="4693290"/>
          </a:xfrm>
        </p:spPr>
        <p:txBody>
          <a:bodyPr/>
          <a:lstStyle/>
          <a:p>
            <a:r>
              <a:rPr lang="en-US" dirty="0"/>
              <a:t>“Cast off the shoes! Follow the gourd!”</a:t>
            </a:r>
          </a:p>
          <a:p>
            <a:r>
              <a:rPr lang="en-US" dirty="0" smtClean="0"/>
              <a:t>Only non-commercial </a:t>
            </a:r>
            <a:r>
              <a:rPr lang="en-US" dirty="0" smtClean="0"/>
              <a:t>part of the electrical system</a:t>
            </a:r>
          </a:p>
          <a:p>
            <a:r>
              <a:rPr lang="en-US" dirty="0" smtClean="0"/>
              <a:t>Required to install </a:t>
            </a:r>
            <a:r>
              <a:rPr lang="en-US" dirty="0" err="1" smtClean="0"/>
              <a:t>micropython</a:t>
            </a:r>
            <a:r>
              <a:rPr lang="en-US" dirty="0" smtClean="0"/>
              <a:t> on the </a:t>
            </a:r>
            <a:r>
              <a:rPr lang="en-US" dirty="0" err="1" smtClean="0"/>
              <a:t>Nucleo</a:t>
            </a:r>
            <a:endParaRPr lang="en-US" dirty="0" smtClean="0"/>
          </a:p>
          <a:p>
            <a:endParaRPr lang="en-US" dirty="0" smtClean="0"/>
          </a:p>
        </p:txBody>
      </p:sp>
    </p:spTree>
    <p:extLst>
      <p:ext uri="{BB962C8B-B14F-4D97-AF65-F5344CB8AC3E}">
        <p14:creationId xmlns:p14="http://schemas.microsoft.com/office/powerpoint/2010/main" val="3058581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8950"/>
            <a:ext cx="8229600" cy="5481475"/>
          </a:xfrm>
        </p:spPr>
        <p:txBody>
          <a:bodyPr/>
          <a:lstStyle/>
          <a:p>
            <a:r>
              <a:rPr lang="en-US" dirty="0" smtClean="0"/>
              <a:t>Goals</a:t>
            </a:r>
            <a:endParaRPr lang="en-US" dirty="0" smtClean="0"/>
          </a:p>
          <a:p>
            <a:r>
              <a:rPr lang="en-US" dirty="0" smtClean="0"/>
              <a:t>Design</a:t>
            </a:r>
            <a:endParaRPr lang="en-US" dirty="0" smtClean="0"/>
          </a:p>
          <a:p>
            <a:r>
              <a:rPr lang="en-US" dirty="0" smtClean="0"/>
              <a:t>Control</a:t>
            </a:r>
            <a:endParaRPr lang="en-US" dirty="0" smtClean="0"/>
          </a:p>
          <a:p>
            <a:r>
              <a:rPr lang="en-US" dirty="0" smtClean="0"/>
              <a:t>Testing</a:t>
            </a:r>
            <a:endParaRPr lang="en-US" dirty="0" smtClean="0"/>
          </a:p>
          <a:p>
            <a:r>
              <a:rPr lang="en-US" dirty="0" smtClean="0"/>
              <a:t>Design </a:t>
            </a:r>
            <a:r>
              <a:rPr lang="en-US" dirty="0" smtClean="0"/>
              <a:t>improvements</a:t>
            </a:r>
          </a:p>
          <a:p>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a:t>
            </a:fld>
            <a:endParaRPr lang="en-US"/>
          </a:p>
        </p:txBody>
      </p:sp>
    </p:spTree>
    <p:extLst>
      <p:ext uri="{BB962C8B-B14F-4D97-AF65-F5344CB8AC3E}">
        <p14:creationId xmlns:p14="http://schemas.microsoft.com/office/powerpoint/2010/main" val="117726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Control System</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20</a:t>
            </a:fld>
            <a:endParaRPr lang="en-US"/>
          </a:p>
        </p:txBody>
      </p:sp>
    </p:spTree>
    <p:extLst>
      <p:ext uri="{BB962C8B-B14F-4D97-AF65-F5344CB8AC3E}">
        <p14:creationId xmlns:p14="http://schemas.microsoft.com/office/powerpoint/2010/main" val="728078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Transformation Coordinate Systems</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21</a:t>
            </a:fld>
            <a:endParaRPr lang="en-US"/>
          </a:p>
        </p:txBody>
      </p:sp>
      <p:pic>
        <p:nvPicPr>
          <p:cNvPr id="12" name="Content Placeholder 11"/>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184" r="3079" b="13025"/>
          <a:stretch/>
        </p:blipFill>
        <p:spPr>
          <a:xfrm>
            <a:off x="0" y="2029842"/>
            <a:ext cx="4056096" cy="3489216"/>
          </a:xfr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4648" b="3929"/>
          <a:stretch/>
        </p:blipFill>
        <p:spPr>
          <a:xfrm>
            <a:off x="4379117" y="2029842"/>
            <a:ext cx="4764883" cy="3608958"/>
          </a:xfrm>
          <a:prstGeom prst="rect">
            <a:avLst/>
          </a:prstGeom>
        </p:spPr>
      </p:pic>
      <p:sp>
        <p:nvSpPr>
          <p:cNvPr id="14" name="TextBox 13"/>
          <p:cNvSpPr txBox="1"/>
          <p:nvPr/>
        </p:nvSpPr>
        <p:spPr>
          <a:xfrm>
            <a:off x="751114" y="5834743"/>
            <a:ext cx="2888804" cy="369332"/>
          </a:xfrm>
          <a:prstGeom prst="rect">
            <a:avLst/>
          </a:prstGeom>
          <a:noFill/>
        </p:spPr>
        <p:txBody>
          <a:bodyPr wrap="none" rtlCol="0">
            <a:spAutoFit/>
          </a:bodyPr>
          <a:lstStyle/>
          <a:p>
            <a:r>
              <a:rPr lang="en-US" dirty="0" smtClean="0"/>
              <a:t>Base Coordinate System – ‘b’</a:t>
            </a:r>
            <a:endParaRPr lang="en-US" dirty="0"/>
          </a:p>
        </p:txBody>
      </p:sp>
      <p:sp>
        <p:nvSpPr>
          <p:cNvPr id="15" name="TextBox 14"/>
          <p:cNvSpPr txBox="1"/>
          <p:nvPr/>
        </p:nvSpPr>
        <p:spPr>
          <a:xfrm>
            <a:off x="5236028" y="5802477"/>
            <a:ext cx="3330720" cy="369332"/>
          </a:xfrm>
          <a:prstGeom prst="rect">
            <a:avLst/>
          </a:prstGeom>
          <a:noFill/>
        </p:spPr>
        <p:txBody>
          <a:bodyPr wrap="none" rtlCol="0">
            <a:spAutoFit/>
          </a:bodyPr>
          <a:lstStyle/>
          <a:p>
            <a:r>
              <a:rPr lang="en-US" dirty="0" smtClean="0"/>
              <a:t>Telescope Coordinate System – ‘s’</a:t>
            </a:r>
            <a:endParaRPr lang="en-US" dirty="0"/>
          </a:p>
        </p:txBody>
      </p:sp>
    </p:spTree>
    <p:extLst>
      <p:ext uri="{BB962C8B-B14F-4D97-AF65-F5344CB8AC3E}">
        <p14:creationId xmlns:p14="http://schemas.microsoft.com/office/powerpoint/2010/main" val="470943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Matrices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457200" y="2089408"/>
                <a:ext cx="8229600" cy="4036756"/>
              </a:xfrm>
            </p:spPr>
            <p:txBody>
              <a:bodyPr>
                <a:normAutofit fontScale="62500" lnSpcReduction="20000"/>
              </a:bodyPr>
              <a:lstStyle/>
              <a:p>
                <a:pPr marL="0" indent="0">
                  <a:buNone/>
                </a:pPr>
                <a:r>
                  <a:rPr lang="en-US" dirty="0" smtClean="0"/>
                  <a:t>For home position = (0°, </a:t>
                </a:r>
                <a:r>
                  <a:rPr lang="en-US" dirty="0"/>
                  <a:t>0</a:t>
                </a:r>
                <a:r>
                  <a:rPr lang="en-US" dirty="0" smtClean="0"/>
                  <a:t>°, </a:t>
                </a:r>
                <a:r>
                  <a:rPr lang="en-US" dirty="0"/>
                  <a:t>0</a:t>
                </a:r>
                <a:r>
                  <a:rPr lang="en-US" dirty="0" smtClean="0"/>
                  <a:t>°)</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𝑠𝑇𝑏</m:t>
                      </m:r>
                      <m:r>
                        <m:rPr>
                          <m:aln/>
                        </m:rP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𝑐</m:t>
                                </m:r>
                                <m:d>
                                  <m:dPr>
                                    <m:ctrlPr>
                                      <a:rPr lang="en-US" i="1">
                                        <a:latin typeface="Cambria Math"/>
                                      </a:rPr>
                                    </m:ctrlPr>
                                  </m:dPr>
                                  <m:e>
                                    <m:sSub>
                                      <m:sSubPr>
                                        <m:ctrlPr>
                                          <a:rPr lang="en-US" i="1">
                                            <a:latin typeface="Cambria Math"/>
                                          </a:rPr>
                                        </m:ctrlPr>
                                      </m:sSubPr>
                                      <m:e>
                                        <m:r>
                                          <m:rPr>
                                            <m:sty m:val="p"/>
                                          </m:rPr>
                                          <a:rPr lang="en-US">
                                            <a:latin typeface="Cambria Math"/>
                                          </a:rPr>
                                          <m:t>θ</m:t>
                                        </m:r>
                                      </m:e>
                                      <m:sub>
                                        <m:r>
                                          <a:rPr lang="en-US" i="1">
                                            <a:latin typeface="Cambria Math"/>
                                          </a:rPr>
                                          <m:t>𝑟𝑜𝑡</m:t>
                                        </m:r>
                                      </m:sub>
                                    </m:sSub>
                                  </m:e>
                                </m:d>
                              </m:e>
                              <m:e>
                                <m:r>
                                  <a:rPr lang="en-US" i="1">
                                    <a:latin typeface="Cambria Math"/>
                                  </a:rPr>
                                  <m:t>−</m:t>
                                </m:r>
                                <m:r>
                                  <a:rPr lang="en-US" i="1">
                                    <a:latin typeface="Cambria Math"/>
                                  </a:rPr>
                                  <m:t>𝑠</m:t>
                                </m:r>
                                <m:d>
                                  <m:dPr>
                                    <m:ctrlPr>
                                      <a:rPr lang="en-US" i="1">
                                        <a:latin typeface="Cambria Math"/>
                                      </a:rPr>
                                    </m:ctrlPr>
                                  </m:dPr>
                                  <m:e>
                                    <m:sSub>
                                      <m:sSubPr>
                                        <m:ctrlPr>
                                          <a:rPr lang="en-US" i="1">
                                            <a:latin typeface="Cambria Math"/>
                                          </a:rPr>
                                        </m:ctrlPr>
                                      </m:sSubPr>
                                      <m:e>
                                        <m:r>
                                          <a:rPr lang="en-US" i="1">
                                            <a:latin typeface="Cambria Math"/>
                                          </a:rPr>
                                          <m:t>𝜃</m:t>
                                        </m:r>
                                      </m:e>
                                      <m:sub>
                                        <m:r>
                                          <a:rPr lang="en-US" i="1">
                                            <a:latin typeface="Cambria Math"/>
                                          </a:rPr>
                                          <m:t>𝑟𝑜𝑡</m:t>
                                        </m:r>
                                      </m:sub>
                                    </m:sSub>
                                  </m:e>
                                </m:d>
                              </m:e>
                              <m:e>
                                <m:r>
                                  <a:rPr lang="en-US" i="1">
                                    <a:latin typeface="Cambria Math"/>
                                  </a:rPr>
                                  <m:t>0</m:t>
                                </m:r>
                              </m:e>
                            </m:mr>
                            <m:mr>
                              <m:e>
                                <m:r>
                                  <a:rPr lang="en-US" i="1">
                                    <a:latin typeface="Cambria Math"/>
                                  </a:rPr>
                                  <m:t>𝑠</m:t>
                                </m:r>
                                <m:d>
                                  <m:dPr>
                                    <m:ctrlPr>
                                      <a:rPr lang="en-US" i="1">
                                        <a:latin typeface="Cambria Math"/>
                                      </a:rPr>
                                    </m:ctrlPr>
                                  </m:dPr>
                                  <m:e>
                                    <m:sSub>
                                      <m:sSubPr>
                                        <m:ctrlPr>
                                          <a:rPr lang="en-US" i="1">
                                            <a:latin typeface="Cambria Math"/>
                                          </a:rPr>
                                        </m:ctrlPr>
                                      </m:sSubPr>
                                      <m:e>
                                        <m:r>
                                          <m:rPr>
                                            <m:sty m:val="p"/>
                                          </m:rPr>
                                          <a:rPr lang="en-US">
                                            <a:latin typeface="Cambria Math"/>
                                          </a:rPr>
                                          <m:t>θ</m:t>
                                        </m:r>
                                      </m:e>
                                      <m:sub>
                                        <m:r>
                                          <a:rPr lang="en-US" i="1">
                                            <a:latin typeface="Cambria Math"/>
                                          </a:rPr>
                                          <m:t>𝑟𝑜𝑡</m:t>
                                        </m:r>
                                      </m:sub>
                                    </m:sSub>
                                  </m:e>
                                </m:d>
                              </m:e>
                              <m:e>
                                <m:r>
                                  <a:rPr lang="en-US" i="1">
                                    <a:latin typeface="Cambria Math"/>
                                  </a:rPr>
                                  <m:t>𝑐</m:t>
                                </m:r>
                                <m:d>
                                  <m:dPr>
                                    <m:ctrlPr>
                                      <a:rPr lang="en-US" i="1">
                                        <a:latin typeface="Cambria Math"/>
                                      </a:rPr>
                                    </m:ctrlPr>
                                  </m:dPr>
                                  <m:e>
                                    <m:sSub>
                                      <m:sSubPr>
                                        <m:ctrlPr>
                                          <a:rPr lang="en-US" i="1">
                                            <a:latin typeface="Cambria Math"/>
                                          </a:rPr>
                                        </m:ctrlPr>
                                      </m:sSubPr>
                                      <m:e>
                                        <m:r>
                                          <m:rPr>
                                            <m:sty m:val="p"/>
                                          </m:rPr>
                                          <a:rPr lang="en-US">
                                            <a:latin typeface="Cambria Math"/>
                                          </a:rPr>
                                          <m:t>θ</m:t>
                                        </m:r>
                                      </m:e>
                                      <m:sub>
                                        <m:r>
                                          <a:rPr lang="en-US" i="1">
                                            <a:latin typeface="Cambria Math"/>
                                          </a:rPr>
                                          <m:t>𝑟𝑜𝑡</m:t>
                                        </m:r>
                                      </m:sub>
                                    </m:sSub>
                                  </m:e>
                                </m:d>
                              </m:e>
                              <m:e>
                                <m:r>
                                  <a:rPr lang="en-US" i="1">
                                    <a:latin typeface="Cambria Math"/>
                                  </a:rPr>
                                  <m:t>0</m:t>
                                </m:r>
                              </m:e>
                            </m:mr>
                            <m:mr>
                              <m:e>
                                <m:r>
                                  <a:rPr lang="en-US" i="1">
                                    <a:latin typeface="Cambria Math"/>
                                  </a:rPr>
                                  <m:t>0</m:t>
                                </m:r>
                              </m:e>
                              <m:e>
                                <m:r>
                                  <a:rPr lang="en-US" i="1">
                                    <a:latin typeface="Cambria Math"/>
                                  </a:rPr>
                                  <m:t>0</m:t>
                                </m:r>
                              </m:e>
                              <m:e>
                                <m:r>
                                  <a:rPr lang="en-US" i="1">
                                    <a:latin typeface="Cambria Math"/>
                                  </a:rPr>
                                  <m:t>1</m:t>
                                </m:r>
                              </m:e>
                            </m:mr>
                          </m:m>
                        </m:e>
                      </m:d>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0</m:t>
                                </m:r>
                              </m:e>
                            </m:mr>
                            <m:mr>
                              <m:e>
                                <m:r>
                                  <a:rPr lang="en-US" i="1">
                                    <a:latin typeface="Cambria Math"/>
                                  </a:rPr>
                                  <m:t>0</m:t>
                                </m:r>
                              </m:e>
                              <m:e>
                                <m:r>
                                  <a:rPr lang="en-US" i="1">
                                    <a:latin typeface="Cambria Math"/>
                                  </a:rPr>
                                  <m:t>𝑐</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𝑎𝑙𝑡</m:t>
                                        </m:r>
                                      </m:sub>
                                    </m:sSub>
                                  </m:e>
                                </m:d>
                              </m:e>
                              <m:e>
                                <m:r>
                                  <a:rPr lang="en-US" i="1">
                                    <a:latin typeface="Cambria Math"/>
                                  </a:rPr>
                                  <m:t>−</m:t>
                                </m:r>
                                <m:r>
                                  <a:rPr lang="en-US" i="1">
                                    <a:latin typeface="Cambria Math"/>
                                  </a:rPr>
                                  <m:t>𝑠</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𝑎𝑙𝑡</m:t>
                                        </m:r>
                                      </m:sub>
                                    </m:sSub>
                                  </m:e>
                                </m:d>
                              </m:e>
                            </m:mr>
                            <m:mr>
                              <m:e>
                                <m:r>
                                  <a:rPr lang="en-US" i="1">
                                    <a:latin typeface="Cambria Math"/>
                                  </a:rPr>
                                  <m:t>0</m:t>
                                </m:r>
                              </m:e>
                              <m:e>
                                <m:r>
                                  <a:rPr lang="en-US" i="1">
                                    <a:latin typeface="Cambria Math"/>
                                  </a:rPr>
                                  <m:t>𝑠</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𝑎𝑙𝑡</m:t>
                                        </m:r>
                                      </m:sub>
                                    </m:sSub>
                                  </m:e>
                                </m:d>
                              </m:e>
                              <m:e>
                                <m:r>
                                  <a:rPr lang="en-US" i="1">
                                    <a:latin typeface="Cambria Math"/>
                                  </a:rPr>
                                  <m:t>𝑐</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𝑎𝑙𝑡</m:t>
                                        </m:r>
                                      </m:sub>
                                    </m:sSub>
                                  </m:e>
                                </m:d>
                              </m:e>
                            </m:mr>
                          </m:m>
                        </m:e>
                      </m:d>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𝑐</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𝑎𝑧</m:t>
                                        </m:r>
                                      </m:sub>
                                    </m:sSub>
                                  </m:e>
                                </m:d>
                              </m:e>
                              <m:e>
                                <m:r>
                                  <a:rPr lang="en-US" i="1">
                                    <a:latin typeface="Cambria Math"/>
                                  </a:rPr>
                                  <m:t>0</m:t>
                                </m:r>
                              </m:e>
                              <m:e>
                                <m:r>
                                  <a:rPr lang="en-US" i="1">
                                    <a:latin typeface="Cambria Math"/>
                                  </a:rPr>
                                  <m:t>𝑠</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𝑎𝑧</m:t>
                                        </m:r>
                                      </m:sub>
                                    </m:sSub>
                                  </m:e>
                                </m:d>
                              </m:e>
                            </m:mr>
                            <m:mr>
                              <m:e>
                                <m:r>
                                  <a:rPr lang="en-US" i="1">
                                    <a:latin typeface="Cambria Math"/>
                                  </a:rPr>
                                  <m:t>0</m:t>
                                </m:r>
                              </m:e>
                              <m:e>
                                <m:r>
                                  <a:rPr lang="en-US" i="1">
                                    <a:latin typeface="Cambria Math"/>
                                  </a:rPr>
                                  <m:t>1</m:t>
                                </m:r>
                              </m:e>
                              <m:e>
                                <m:r>
                                  <a:rPr lang="en-US" i="1">
                                    <a:latin typeface="Cambria Math"/>
                                  </a:rPr>
                                  <m:t>0</m:t>
                                </m:r>
                              </m:e>
                            </m:mr>
                            <m:mr>
                              <m:e>
                                <m:r>
                                  <a:rPr lang="en-US" i="1">
                                    <a:latin typeface="Cambria Math"/>
                                  </a:rPr>
                                  <m:t>−</m:t>
                                </m:r>
                                <m:r>
                                  <a:rPr lang="en-US" i="1">
                                    <a:latin typeface="Cambria Math"/>
                                  </a:rPr>
                                  <m:t>𝑠</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𝑎𝑧</m:t>
                                        </m:r>
                                      </m:sub>
                                    </m:sSub>
                                  </m:e>
                                </m:d>
                              </m:e>
                              <m:e>
                                <m:r>
                                  <a:rPr lang="en-US" i="1">
                                    <a:latin typeface="Cambria Math"/>
                                  </a:rPr>
                                  <m:t>0</m:t>
                                </m:r>
                              </m:e>
                              <m:e>
                                <m:r>
                                  <a:rPr lang="en-US" i="1">
                                    <a:latin typeface="Cambria Math"/>
                                  </a:rPr>
                                  <m:t>𝑐</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𝑎𝑧</m:t>
                                        </m:r>
                                      </m:sub>
                                    </m:sSub>
                                  </m:e>
                                </m:d>
                              </m:e>
                            </m:mr>
                          </m:m>
                        </m:e>
                      </m:d>
                    </m:oMath>
                  </m:oMathPara>
                </a14:m>
                <a:endParaRPr lang="en-US" dirty="0" smtClean="0"/>
              </a:p>
              <a:p>
                <a:pPr marL="0" indent="0">
                  <a:buNone/>
                </a:pPr>
                <a:endParaRPr lang="en-US" i="1" dirty="0" smtClean="0"/>
              </a:p>
              <a:p>
                <a:pPr marL="0" indent="0">
                  <a:buNone/>
                </a:pPr>
                <a:endParaRPr lang="en-US" dirty="0"/>
              </a:p>
              <a:p>
                <a:pPr marL="0" indent="0">
                  <a:buNone/>
                </a:pPr>
                <a:r>
                  <a:rPr lang="en-US" dirty="0" smtClean="0"/>
                  <a:t>With non-zero home position this becomes</a:t>
                </a:r>
              </a:p>
              <a:p>
                <a:pPr marL="0" indent="0">
                  <a:buNone/>
                </a:pPr>
                <a:endParaRPr lang="en-US" dirty="0" smtClean="0"/>
              </a:p>
              <a:p>
                <a:pPr marL="0" indent="0">
                  <a:buNone/>
                </a:pPr>
                <a14:m>
                  <m:oMathPara xmlns:m="http://schemas.openxmlformats.org/officeDocument/2006/math">
                    <m:oMathParaPr>
                      <m:jc m:val="left"/>
                    </m:oMathParaPr>
                    <m:oMath xmlns:m="http://schemas.openxmlformats.org/officeDocument/2006/math">
                      <m:r>
                        <a:rPr lang="en-US" i="1">
                          <a:latin typeface="Cambria Math"/>
                        </a:rPr>
                        <m:t>𝑠𝑇𝑏</m:t>
                      </m:r>
                      <m:sSub>
                        <m:sSubPr>
                          <m:ctrlPr>
                            <a:rPr lang="en-US" i="1">
                              <a:latin typeface="Cambria Math"/>
                            </a:rPr>
                          </m:ctrlPr>
                        </m:sSubPr>
                        <m:e>
                          <m:r>
                            <a:rPr lang="en-US" i="1">
                              <a:latin typeface="Cambria Math"/>
                            </a:rPr>
                            <m:t>(</m:t>
                          </m:r>
                          <m:r>
                            <a:rPr lang="en-US" i="1">
                              <a:latin typeface="Cambria Math"/>
                            </a:rPr>
                            <m:t>𝜃</m:t>
                          </m:r>
                        </m:e>
                        <m:sub>
                          <m:r>
                            <a:rPr lang="en-US" i="1">
                              <a:latin typeface="Cambria Math"/>
                            </a:rPr>
                            <m:t>𝑎𝑙𝑡</m:t>
                          </m:r>
                        </m:sub>
                      </m:sSub>
                      <m:r>
                        <a:rPr lang="en-US" i="1">
                          <a:latin typeface="Cambria Math"/>
                        </a:rPr>
                        <m:t>, </m:t>
                      </m:r>
                      <m:sSub>
                        <m:sSubPr>
                          <m:ctrlPr>
                            <a:rPr lang="en-US" i="1">
                              <a:latin typeface="Cambria Math"/>
                            </a:rPr>
                          </m:ctrlPr>
                        </m:sSubPr>
                        <m:e>
                          <m:r>
                            <a:rPr lang="en-US" i="1">
                              <a:latin typeface="Cambria Math"/>
                            </a:rPr>
                            <m:t>𝜃</m:t>
                          </m:r>
                        </m:e>
                        <m:sub>
                          <m:r>
                            <a:rPr lang="en-US" i="1">
                              <a:latin typeface="Cambria Math"/>
                            </a:rPr>
                            <m:t>𝑎𝑧</m:t>
                          </m:r>
                        </m:sub>
                      </m:sSub>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𝑟𝑜𝑡</m:t>
                          </m:r>
                        </m:sub>
                      </m:sSub>
                      <m:r>
                        <a:rPr lang="en-US" i="1">
                          <a:latin typeface="Cambria Math"/>
                        </a:rPr>
                        <m:t>)=</m:t>
                      </m:r>
                      <m:r>
                        <a:rPr lang="en-US" i="1">
                          <a:latin typeface="Cambria Math"/>
                        </a:rPr>
                        <m:t>𝑅𝑜𝑡𝑍</m:t>
                      </m:r>
                      <m:d>
                        <m:dPr>
                          <m:ctrlPr>
                            <a:rPr lang="en-US" i="1">
                              <a:latin typeface="Cambria Math"/>
                            </a:rPr>
                          </m:ctrlPr>
                        </m:dPr>
                        <m:e>
                          <m:sSub>
                            <m:sSubPr>
                              <m:ctrlPr>
                                <a:rPr lang="en-US" i="1">
                                  <a:latin typeface="Cambria Math"/>
                                </a:rPr>
                              </m:ctrlPr>
                            </m:sSubPr>
                            <m:e>
                              <m:r>
                                <a:rPr lang="en-US" i="1">
                                  <a:latin typeface="Cambria Math"/>
                                </a:rPr>
                                <m:t>𝜃</m:t>
                              </m:r>
                            </m:e>
                            <m:sub>
                              <m:r>
                                <a:rPr lang="en-US" i="1">
                                  <a:latin typeface="Cambria Math"/>
                                </a:rPr>
                                <m:t>𝑟𝑜𝑡</m:t>
                              </m:r>
                            </m:sub>
                          </m:sSub>
                          <m:r>
                            <a:rPr lang="en-US" i="1">
                              <a:latin typeface="Cambria Math"/>
                            </a:rPr>
                            <m:t>+</m:t>
                          </m:r>
                          <m:sSub>
                            <m:sSubPr>
                              <m:ctrlPr>
                                <a:rPr lang="en-US" i="1">
                                  <a:latin typeface="Cambria Math"/>
                                </a:rPr>
                              </m:ctrlPr>
                            </m:sSubPr>
                            <m:e>
                              <m:r>
                                <a:rPr lang="en-US" i="1">
                                  <a:latin typeface="Cambria Math"/>
                                </a:rPr>
                                <m:t>𝜙</m:t>
                              </m:r>
                            </m:e>
                            <m:sub>
                              <m:r>
                                <a:rPr lang="en-US" i="1">
                                  <a:latin typeface="Cambria Math"/>
                                </a:rPr>
                                <m:t>𝑟𝑜𝑡</m:t>
                              </m:r>
                            </m:sub>
                          </m:sSub>
                        </m:e>
                      </m:d>
                      <m:r>
                        <a:rPr lang="en-US" i="1">
                          <a:latin typeface="Cambria Math"/>
                        </a:rPr>
                        <m:t>∗</m:t>
                      </m:r>
                      <m:r>
                        <a:rPr lang="en-US" i="1">
                          <a:latin typeface="Cambria Math"/>
                        </a:rPr>
                        <m:t>𝑅𝑜𝑡𝑋</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𝑎𝑙𝑡</m:t>
                              </m:r>
                            </m:sub>
                          </m:sSub>
                          <m:r>
                            <a:rPr lang="en-US" i="1">
                              <a:latin typeface="Cambria Math"/>
                            </a:rPr>
                            <m:t>+</m:t>
                          </m:r>
                          <m:sSub>
                            <m:sSubPr>
                              <m:ctrlPr>
                                <a:rPr lang="en-US" i="1">
                                  <a:latin typeface="Cambria Math"/>
                                </a:rPr>
                              </m:ctrlPr>
                            </m:sSubPr>
                            <m:e>
                              <m:r>
                                <a:rPr lang="en-US" i="1">
                                  <a:latin typeface="Cambria Math"/>
                                </a:rPr>
                                <m:t>𝜙</m:t>
                              </m:r>
                            </m:e>
                            <m:sub>
                              <m:r>
                                <a:rPr lang="en-US" i="1">
                                  <a:latin typeface="Cambria Math"/>
                                </a:rPr>
                                <m:t>𝑎𝑙𝑡</m:t>
                              </m:r>
                            </m:sub>
                          </m:sSub>
                        </m:e>
                      </m:d>
                      <m:r>
                        <a:rPr lang="en-US" i="1">
                          <a:latin typeface="Cambria Math"/>
                        </a:rPr>
                        <m:t>∗</m:t>
                      </m:r>
                      <m:r>
                        <a:rPr lang="en-US" i="1">
                          <a:latin typeface="Cambria Math"/>
                        </a:rPr>
                        <m:t>𝑅𝑜𝑡𝑌</m:t>
                      </m:r>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𝑎𝑧</m:t>
                          </m:r>
                        </m:sub>
                      </m:sSub>
                      <m:r>
                        <a:rPr lang="en-US" i="1">
                          <a:latin typeface="Cambria Math"/>
                        </a:rPr>
                        <m:t>+</m:t>
                      </m:r>
                      <m:sSub>
                        <m:sSubPr>
                          <m:ctrlPr>
                            <a:rPr lang="en-US" i="1">
                              <a:latin typeface="Cambria Math"/>
                            </a:rPr>
                          </m:ctrlPr>
                        </m:sSubPr>
                        <m:e>
                          <m:r>
                            <a:rPr lang="en-US" i="1">
                              <a:latin typeface="Cambria Math"/>
                            </a:rPr>
                            <m:t>𝜙</m:t>
                          </m:r>
                        </m:e>
                        <m:sub>
                          <m:r>
                            <a:rPr lang="en-US" i="1">
                              <a:latin typeface="Cambria Math"/>
                            </a:rPr>
                            <m:t>𝑎𝑧</m:t>
                          </m:r>
                        </m:sub>
                      </m:sSub>
                      <m:r>
                        <a:rPr lang="en-US" i="1">
                          <a:latin typeface="Cambria Math"/>
                        </a:rPr>
                        <m:t>)</m:t>
                      </m:r>
                    </m:oMath>
                  </m:oMathPara>
                </a14:m>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57200" y="2089408"/>
                <a:ext cx="8229600" cy="4036756"/>
              </a:xfrm>
              <a:blipFill rotWithShape="1">
                <a:blip r:embed="rId3"/>
                <a:stretch>
                  <a:fillRect l="-593" t="-21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22</a:t>
            </a:fld>
            <a:endParaRPr lang="en-US"/>
          </a:p>
        </p:txBody>
      </p:sp>
    </p:spTree>
    <p:extLst>
      <p:ext uri="{BB962C8B-B14F-4D97-AF65-F5344CB8AC3E}">
        <p14:creationId xmlns:p14="http://schemas.microsoft.com/office/powerpoint/2010/main" val="162573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Velocity</a:t>
            </a:r>
            <a:endParaRPr lang="en-US" dirty="0"/>
          </a:p>
        </p:txBody>
      </p:sp>
      <p:sp>
        <p:nvSpPr>
          <p:cNvPr id="3" name="Content Placeholder 2"/>
          <p:cNvSpPr>
            <a:spLocks noGrp="1"/>
          </p:cNvSpPr>
          <p:nvPr>
            <p:ph sz="half" idx="1"/>
          </p:nvPr>
        </p:nvSpPr>
        <p:spPr>
          <a:xfrm>
            <a:off x="457200" y="2089408"/>
            <a:ext cx="8229600" cy="4036756"/>
          </a:xfrm>
        </p:spPr>
        <p:txBody>
          <a:bodyPr>
            <a:normAutofit/>
          </a:bodyPr>
          <a:lstStyle/>
          <a:p>
            <a:r>
              <a:rPr lang="en-US" dirty="0" smtClean="0"/>
              <a:t>Time derivative of the transformation matrix</a:t>
            </a:r>
          </a:p>
          <a:p>
            <a:r>
              <a:rPr lang="en-US" dirty="0" smtClean="0"/>
              <a:t>Forward calculation of position</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23</a:t>
            </a:fld>
            <a:endParaRPr lang="en-US"/>
          </a:p>
        </p:txBody>
      </p:sp>
    </p:spTree>
    <p:extLst>
      <p:ext uri="{BB962C8B-B14F-4D97-AF65-F5344CB8AC3E}">
        <p14:creationId xmlns:p14="http://schemas.microsoft.com/office/powerpoint/2010/main" val="3036594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Testing</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24</a:t>
            </a:fld>
            <a:endParaRPr lang="en-US"/>
          </a:p>
        </p:txBody>
      </p:sp>
    </p:spTree>
    <p:extLst>
      <p:ext uri="{BB962C8B-B14F-4D97-AF65-F5344CB8AC3E}">
        <p14:creationId xmlns:p14="http://schemas.microsoft.com/office/powerpoint/2010/main" val="2628412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Positioning</a:t>
            </a:r>
            <a:endParaRPr lang="en-US" dirty="0"/>
          </a:p>
        </p:txBody>
      </p:sp>
      <p:sp>
        <p:nvSpPr>
          <p:cNvPr id="3" name="Content Placeholder 2"/>
          <p:cNvSpPr>
            <a:spLocks noGrp="1"/>
          </p:cNvSpPr>
          <p:nvPr>
            <p:ph sz="half" idx="1"/>
          </p:nvPr>
        </p:nvSpPr>
        <p:spPr>
          <a:xfrm>
            <a:off x="457200" y="2089408"/>
            <a:ext cx="2667000" cy="4036756"/>
          </a:xfrm>
        </p:spPr>
        <p:txBody>
          <a:bodyPr>
            <a:normAutofit/>
          </a:bodyPr>
          <a:lstStyle/>
          <a:p>
            <a:pPr marL="0" indent="0">
              <a:buNone/>
            </a:pPr>
            <a:r>
              <a:rPr lang="en-US" dirty="0" smtClean="0"/>
              <a:t>Rotation</a:t>
            </a:r>
          </a:p>
          <a:p>
            <a:pPr marL="0" indent="0">
              <a:buNone/>
            </a:pPr>
            <a:r>
              <a:rPr lang="en-US" dirty="0" smtClean="0"/>
              <a:t>Altitude</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25</a:t>
            </a:fld>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53" t="50000" r="11753" b="19079"/>
          <a:stretch/>
        </p:blipFill>
        <p:spPr bwMode="auto">
          <a:xfrm>
            <a:off x="3276600" y="1574773"/>
            <a:ext cx="4038600" cy="108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rotWithShape="1">
          <a:blip r:embed="rId4">
            <a:extLst>
              <a:ext uri="{28A0092B-C50C-407E-A947-70E740481C1C}">
                <a14:useLocalDpi xmlns:a14="http://schemas.microsoft.com/office/drawing/2010/main" val="0"/>
              </a:ext>
            </a:extLst>
          </a:blip>
          <a:srcRect l="39268" t="1423" r="21863" b="12461"/>
          <a:stretch/>
        </p:blipFill>
        <p:spPr bwMode="auto">
          <a:xfrm>
            <a:off x="7791496" y="1881950"/>
            <a:ext cx="1021080" cy="3688398"/>
          </a:xfrm>
          <a:prstGeom prst="rect">
            <a:avLst/>
          </a:prstGeom>
          <a:noFill/>
          <a:ln>
            <a:noFill/>
          </a:ln>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932" y="2663102"/>
            <a:ext cx="5071064" cy="293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177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835458449"/>
              </p:ext>
            </p:extLst>
          </p:nvPr>
        </p:nvGraphicFramePr>
        <p:xfrm>
          <a:off x="446316" y="1903724"/>
          <a:ext cx="8240484" cy="3359230"/>
        </p:xfrm>
        <a:graphic>
          <a:graphicData uri="http://schemas.openxmlformats.org/drawingml/2006/table">
            <a:tbl>
              <a:tblPr firstRow="1" bandRow="1">
                <a:tableStyleId>{5C22544A-7EE6-4342-B048-85BDC9FD1C3A}</a:tableStyleId>
              </a:tblPr>
              <a:tblGrid>
                <a:gridCol w="1177212"/>
                <a:gridCol w="1177212"/>
                <a:gridCol w="1177212"/>
                <a:gridCol w="1177212"/>
                <a:gridCol w="1177212"/>
                <a:gridCol w="1177212"/>
                <a:gridCol w="1177212"/>
              </a:tblGrid>
              <a:tr h="671846">
                <a:tc>
                  <a:txBody>
                    <a:bodyPr/>
                    <a:lstStyle/>
                    <a:p>
                      <a:pPr algn="ctr" fontAlgn="b"/>
                      <a:r>
                        <a:rPr lang="en-US" sz="1400" u="none" strike="noStrike" dirty="0">
                          <a:effectLst/>
                        </a:rPr>
                        <a:t> </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Command Velocity [rad/s]</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Starting Position [rad]</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Ending Position [rad]</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Time to Completion [s]</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Calculated Velocity [rad/s]</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 Error</a:t>
                      </a:r>
                      <a:endParaRPr lang="en-US" sz="1400" b="0" i="0" u="none" strike="noStrike">
                        <a:solidFill>
                          <a:srgbClr val="000000"/>
                        </a:solidFill>
                        <a:effectLst/>
                        <a:latin typeface="Calibri"/>
                      </a:endParaRPr>
                    </a:p>
                  </a:txBody>
                  <a:tcPr marL="9525" marR="9525" marT="9525" marB="0" anchor="ctr"/>
                </a:tc>
              </a:tr>
              <a:tr h="671846">
                <a:tc>
                  <a:txBody>
                    <a:bodyPr/>
                    <a:lstStyle/>
                    <a:p>
                      <a:pPr algn="ctr" fontAlgn="b"/>
                      <a:r>
                        <a:rPr lang="en-US" sz="1400" u="none" strike="noStrike">
                          <a:effectLst/>
                        </a:rPr>
                        <a:t>Altitude 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0.001</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0.29</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0.6</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317.580</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0.00098</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2.39</a:t>
                      </a:r>
                      <a:endParaRPr lang="en-US" sz="1400" b="0" i="0" u="none" strike="noStrike">
                        <a:solidFill>
                          <a:srgbClr val="000000"/>
                        </a:solidFill>
                        <a:effectLst/>
                        <a:latin typeface="Calibri"/>
                      </a:endParaRPr>
                    </a:p>
                  </a:txBody>
                  <a:tcPr marL="9525" marR="9525" marT="9525" marB="0" anchor="ctr"/>
                </a:tc>
              </a:tr>
              <a:tr h="671846">
                <a:tc>
                  <a:txBody>
                    <a:bodyPr/>
                    <a:lstStyle/>
                    <a:p>
                      <a:pPr algn="ctr" fontAlgn="b"/>
                      <a:r>
                        <a:rPr lang="en-US" sz="1400" u="none" strike="noStrike">
                          <a:effectLst/>
                        </a:rPr>
                        <a:t>Altitude 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0.002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0.29</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0.6</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161.162</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0.00192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3.82</a:t>
                      </a:r>
                      <a:endParaRPr lang="en-US" sz="1400" b="0" i="0" u="none" strike="noStrike">
                        <a:solidFill>
                          <a:srgbClr val="000000"/>
                        </a:solidFill>
                        <a:effectLst/>
                        <a:latin typeface="Calibri"/>
                      </a:endParaRPr>
                    </a:p>
                  </a:txBody>
                  <a:tcPr marL="9525" marR="9525" marT="9525" marB="0" anchor="ctr"/>
                </a:tc>
              </a:tr>
              <a:tr h="671846">
                <a:tc>
                  <a:txBody>
                    <a:bodyPr/>
                    <a:lstStyle/>
                    <a:p>
                      <a:pPr algn="ctr" fontAlgn="b"/>
                      <a:r>
                        <a:rPr lang="en-US" sz="1400" u="none" strike="noStrike">
                          <a:effectLst/>
                        </a:rPr>
                        <a:t>Azimuth 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0.004</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104.852</a:t>
                      </a:r>
                      <a:endParaRPr lang="en-US" sz="1400" b="0"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0.00381</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4.63</a:t>
                      </a:r>
                      <a:endParaRPr lang="en-US" sz="1400" b="0" i="0" u="none" strike="noStrike">
                        <a:solidFill>
                          <a:srgbClr val="000000"/>
                        </a:solidFill>
                        <a:effectLst/>
                        <a:latin typeface="Calibri"/>
                      </a:endParaRPr>
                    </a:p>
                  </a:txBody>
                  <a:tcPr marL="9525" marR="9525" marT="9525" marB="0" anchor="ctr"/>
                </a:tc>
              </a:tr>
              <a:tr h="671846">
                <a:tc>
                  <a:txBody>
                    <a:bodyPr/>
                    <a:lstStyle/>
                    <a:p>
                      <a:pPr algn="ctr" fontAlgn="b"/>
                      <a:r>
                        <a:rPr lang="en-US" sz="1400" u="none" strike="noStrike">
                          <a:effectLst/>
                        </a:rPr>
                        <a:t>Azimuth 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0.006</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0.2</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69.564</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0.00575</a:t>
                      </a:r>
                      <a:endParaRPr lang="en-US" sz="1400" b="0"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4.16</a:t>
                      </a:r>
                      <a:endParaRPr lang="en-US" sz="1400" b="0" i="0" u="none" strike="noStrike" dirty="0">
                        <a:solidFill>
                          <a:srgbClr val="000000"/>
                        </a:solidFill>
                        <a:effectLst/>
                        <a:latin typeface="Calibri"/>
                      </a:endParaRPr>
                    </a:p>
                  </a:txBody>
                  <a:tcPr marL="9525" marR="9525" marT="9525" marB="0" anchor="ctr"/>
                </a:tc>
              </a:tr>
            </a:tbl>
          </a:graphicData>
        </a:graphic>
      </p:graphicFrame>
    </p:spTree>
    <p:extLst>
      <p:ext uri="{BB962C8B-B14F-4D97-AF65-F5344CB8AC3E}">
        <p14:creationId xmlns:p14="http://schemas.microsoft.com/office/powerpoint/2010/main" val="2095793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Repeatability</a:t>
            </a:r>
            <a:endParaRPr lang="en-US" dirty="0"/>
          </a:p>
        </p:txBody>
      </p:sp>
      <p:sp>
        <p:nvSpPr>
          <p:cNvPr id="3" name="Content Placeholder 2"/>
          <p:cNvSpPr>
            <a:spLocks noGrp="1"/>
          </p:cNvSpPr>
          <p:nvPr>
            <p:ph sz="half" idx="1"/>
          </p:nvPr>
        </p:nvSpPr>
        <p:spPr>
          <a:xfrm>
            <a:off x="457200" y="2089408"/>
            <a:ext cx="8229600" cy="4036756"/>
          </a:xfrm>
        </p:spPr>
        <p:txBody>
          <a:bodyPr>
            <a:normAutofit/>
          </a:bodyPr>
          <a:lstStyle/>
          <a:p>
            <a:pPr marL="0" indent="0">
              <a:buNone/>
            </a:pP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27</a:t>
            </a:fld>
            <a:endParaRPr lang="en-US"/>
          </a:p>
        </p:txBody>
      </p:sp>
    </p:spTree>
    <p:extLst>
      <p:ext uri="{BB962C8B-B14F-4D97-AF65-F5344CB8AC3E}">
        <p14:creationId xmlns:p14="http://schemas.microsoft.com/office/powerpoint/2010/main" val="3964555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Design Recommendations</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28</a:t>
            </a:fld>
            <a:endParaRPr lang="en-US"/>
          </a:p>
        </p:txBody>
      </p:sp>
    </p:spTree>
    <p:extLst>
      <p:ext uri="{BB962C8B-B14F-4D97-AF65-F5344CB8AC3E}">
        <p14:creationId xmlns:p14="http://schemas.microsoft.com/office/powerpoint/2010/main" val="1498741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a:t>
            </a:r>
            <a:endParaRPr lang="en-US" dirty="0"/>
          </a:p>
        </p:txBody>
      </p:sp>
      <p:sp>
        <p:nvSpPr>
          <p:cNvPr id="3" name="Content Placeholder 2"/>
          <p:cNvSpPr>
            <a:spLocks noGrp="1"/>
          </p:cNvSpPr>
          <p:nvPr>
            <p:ph sz="half" idx="1"/>
          </p:nvPr>
        </p:nvSpPr>
        <p:spPr>
          <a:xfrm>
            <a:off x="457200" y="2089408"/>
            <a:ext cx="8229600" cy="4036756"/>
          </a:xfrm>
        </p:spPr>
        <p:txBody>
          <a:bodyPr>
            <a:normAutofit/>
          </a:bodyPr>
          <a:lstStyle/>
          <a:p>
            <a:pPr marL="0" indent="0">
              <a:buNone/>
            </a:pP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29</a:t>
            </a:fld>
            <a:endParaRPr lang="en-US"/>
          </a:p>
        </p:txBody>
      </p:sp>
    </p:spTree>
    <p:extLst>
      <p:ext uri="{BB962C8B-B14F-4D97-AF65-F5344CB8AC3E}">
        <p14:creationId xmlns:p14="http://schemas.microsoft.com/office/powerpoint/2010/main" val="1098897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sz="half" idx="1"/>
          </p:nvPr>
        </p:nvSpPr>
        <p:spPr>
          <a:xfrm>
            <a:off x="457200" y="1881950"/>
            <a:ext cx="8229600" cy="4244214"/>
          </a:xfrm>
        </p:spPr>
        <p:txBody>
          <a:bodyPr>
            <a:normAutofit fontScale="92500" lnSpcReduction="10000"/>
          </a:bodyPr>
          <a:lstStyle/>
          <a:p>
            <a:r>
              <a:rPr lang="en-US" dirty="0" smtClean="0"/>
              <a:t>Further investigate the viability of the Parallel Actuator Mount for astronomical use</a:t>
            </a:r>
          </a:p>
          <a:p>
            <a:r>
              <a:rPr lang="en-US" dirty="0" smtClean="0"/>
              <a:t>Minimize custom built components, especially in the control system</a:t>
            </a:r>
          </a:p>
          <a:p>
            <a:r>
              <a:rPr lang="en-US" dirty="0" smtClean="0"/>
              <a:t>Develop velocity control</a:t>
            </a:r>
          </a:p>
          <a:p>
            <a:r>
              <a:rPr lang="en-US" dirty="0" smtClean="0"/>
              <a:t>Develop software that can be customized and expanded by others implementing this style of mount.</a:t>
            </a:r>
          </a:p>
          <a:p>
            <a:r>
              <a:rPr lang="en-US" dirty="0" smtClean="0"/>
              <a:t>Establish testing protocol to allow future iterations of the PAM to be compared.</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3</a:t>
            </a:fld>
            <a:endParaRPr lang="en-US"/>
          </a:p>
        </p:txBody>
      </p:sp>
    </p:spTree>
    <p:extLst>
      <p:ext uri="{BB962C8B-B14F-4D97-AF65-F5344CB8AC3E}">
        <p14:creationId xmlns:p14="http://schemas.microsoft.com/office/powerpoint/2010/main" val="24869877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Bearings</a:t>
            </a:r>
            <a:endParaRPr lang="en-US" dirty="0"/>
          </a:p>
        </p:txBody>
      </p:sp>
      <p:sp>
        <p:nvSpPr>
          <p:cNvPr id="3" name="Content Placeholder 2"/>
          <p:cNvSpPr>
            <a:spLocks noGrp="1"/>
          </p:cNvSpPr>
          <p:nvPr>
            <p:ph sz="half" idx="1"/>
          </p:nvPr>
        </p:nvSpPr>
        <p:spPr>
          <a:xfrm>
            <a:off x="457200" y="2089408"/>
            <a:ext cx="8229600" cy="4036756"/>
          </a:xfrm>
        </p:spPr>
        <p:txBody>
          <a:bodyPr>
            <a:normAutofit/>
          </a:bodyPr>
          <a:lstStyle/>
          <a:p>
            <a:pPr marL="0" indent="0">
              <a:buNone/>
            </a:pP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30</a:t>
            </a:fld>
            <a:endParaRPr lang="en-US"/>
          </a:p>
        </p:txBody>
      </p:sp>
    </p:spTree>
    <p:extLst>
      <p:ext uri="{BB962C8B-B14F-4D97-AF65-F5344CB8AC3E}">
        <p14:creationId xmlns:p14="http://schemas.microsoft.com/office/powerpoint/2010/main" val="1469677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D0ECD0E4-CF03-A743-970B-659E054C7D20}"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31</a:t>
            </a:fld>
            <a:endParaRPr lang="en-US"/>
          </a:p>
        </p:txBody>
      </p:sp>
    </p:spTree>
    <p:extLst>
      <p:ext uri="{BB962C8B-B14F-4D97-AF65-F5344CB8AC3E}">
        <p14:creationId xmlns:p14="http://schemas.microsoft.com/office/powerpoint/2010/main" val="3010479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Background</a:t>
            </a:r>
            <a:endParaRPr lang="en-US" dirty="0"/>
          </a:p>
        </p:txBody>
      </p:sp>
      <p:sp>
        <p:nvSpPr>
          <p:cNvPr id="11" name="Subtitle 10"/>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4</a:t>
            </a:fld>
            <a:endParaRPr lang="en-US"/>
          </a:p>
        </p:txBody>
      </p:sp>
    </p:spTree>
    <p:extLst>
      <p:ext uri="{BB962C8B-B14F-4D97-AF65-F5344CB8AC3E}">
        <p14:creationId xmlns:p14="http://schemas.microsoft.com/office/powerpoint/2010/main" val="3014789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Pointing a Telescope</a:t>
            </a:r>
            <a:endParaRPr lang="en-US" dirty="0"/>
          </a:p>
        </p:txBody>
      </p:sp>
      <p:sp>
        <p:nvSpPr>
          <p:cNvPr id="3" name="Content Placeholder 2"/>
          <p:cNvSpPr>
            <a:spLocks noGrp="1"/>
          </p:cNvSpPr>
          <p:nvPr>
            <p:ph sz="half" idx="1"/>
          </p:nvPr>
        </p:nvSpPr>
        <p:spPr/>
        <p:txBody>
          <a:bodyPr/>
          <a:lstStyle/>
          <a:p>
            <a:r>
              <a:rPr lang="en-US" dirty="0" smtClean="0"/>
              <a:t>Multiple ways to define where a telescope is pointing</a:t>
            </a:r>
          </a:p>
          <a:p>
            <a:r>
              <a:rPr lang="en-US" dirty="0" smtClean="0"/>
              <a:t>Altitude-Azimuth vs Right Ascension-Declination</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5</a:t>
            </a:fld>
            <a:endParaRPr lang="en-US"/>
          </a:p>
        </p:txBody>
      </p:sp>
      <p:pic>
        <p:nvPicPr>
          <p:cNvPr id="8" name="Content Placeholder 7"/>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4648200" y="2162459"/>
            <a:ext cx="4038600" cy="3890394"/>
          </a:xfrm>
        </p:spPr>
      </p:pic>
    </p:spTree>
    <p:extLst>
      <p:ext uri="{BB962C8B-B14F-4D97-AF65-F5344CB8AC3E}">
        <p14:creationId xmlns:p14="http://schemas.microsoft.com/office/powerpoint/2010/main" val="4003428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Rotation Angle</a:t>
            </a:r>
            <a:endParaRPr lang="en-US" dirty="0"/>
          </a:p>
        </p:txBody>
      </p:sp>
      <p:sp>
        <p:nvSpPr>
          <p:cNvPr id="3" name="Content Placeholder 2"/>
          <p:cNvSpPr>
            <a:spLocks noGrp="1"/>
          </p:cNvSpPr>
          <p:nvPr>
            <p:ph sz="half" idx="1"/>
          </p:nvPr>
        </p:nvSpPr>
        <p:spPr/>
        <p:txBody>
          <a:bodyPr/>
          <a:lstStyle/>
          <a:p>
            <a:r>
              <a:rPr lang="en-US" dirty="0" smtClean="0"/>
              <a:t>Angle of the Optical Tube Assembly (OTA) relative to the object viewed</a:t>
            </a:r>
          </a:p>
          <a:p>
            <a:r>
              <a:rPr lang="en-US" dirty="0" smtClean="0"/>
              <a:t>Required for long exposure photography</a:t>
            </a:r>
          </a:p>
          <a:p>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6</a:t>
            </a:fld>
            <a:endParaRPr lang="en-US"/>
          </a:p>
        </p:txBody>
      </p:sp>
      <p:pic>
        <p:nvPicPr>
          <p:cNvPr id="8" name="Content Placeholder 7"/>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4688572" y="2089150"/>
            <a:ext cx="3957855" cy="4037013"/>
          </a:xfrm>
        </p:spPr>
      </p:pic>
    </p:spTree>
    <p:extLst>
      <p:ext uri="{BB962C8B-B14F-4D97-AF65-F5344CB8AC3E}">
        <p14:creationId xmlns:p14="http://schemas.microsoft.com/office/powerpoint/2010/main" val="2685380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Altitude-Azimuth Mount</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7572" y="2089150"/>
            <a:ext cx="3957855" cy="4037013"/>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7</a:t>
            </a:fld>
            <a:endParaRPr lang="en-US"/>
          </a:p>
        </p:txBody>
      </p:sp>
      <p:sp>
        <p:nvSpPr>
          <p:cNvPr id="7" name="Content Placeholder 6"/>
          <p:cNvSpPr>
            <a:spLocks noGrp="1"/>
          </p:cNvSpPr>
          <p:nvPr>
            <p:ph sz="half" idx="13"/>
          </p:nvPr>
        </p:nvSpPr>
        <p:spPr/>
        <p:txBody>
          <a:bodyPr>
            <a:normAutofit fontScale="85000" lnSpcReduction="20000"/>
          </a:bodyPr>
          <a:lstStyle/>
          <a:p>
            <a:pPr marL="571500" indent="-457200"/>
            <a:r>
              <a:rPr lang="en-US" dirty="0" smtClean="0"/>
              <a:t>Pros:</a:t>
            </a:r>
          </a:p>
          <a:p>
            <a:pPr marL="971550" lvl="1" indent="-457200"/>
            <a:r>
              <a:rPr lang="en-US" dirty="0" smtClean="0"/>
              <a:t>Direct </a:t>
            </a:r>
            <a:r>
              <a:rPr lang="en-US" dirty="0"/>
              <a:t>encoder measurement of axes of </a:t>
            </a:r>
            <a:r>
              <a:rPr lang="en-US" dirty="0" smtClean="0"/>
              <a:t>interest</a:t>
            </a:r>
          </a:p>
          <a:p>
            <a:pPr marL="571500" indent="-457200"/>
            <a:r>
              <a:rPr lang="en-US" dirty="0" smtClean="0"/>
              <a:t>Cons:</a:t>
            </a:r>
          </a:p>
          <a:p>
            <a:pPr marL="971550" lvl="1" indent="-457200"/>
            <a:r>
              <a:rPr lang="en-US" dirty="0" smtClean="0"/>
              <a:t>Requires </a:t>
            </a:r>
            <a:r>
              <a:rPr lang="en-US" dirty="0"/>
              <a:t>‘image </a:t>
            </a:r>
            <a:r>
              <a:rPr lang="en-US" dirty="0" err="1"/>
              <a:t>derotation</a:t>
            </a:r>
            <a:r>
              <a:rPr lang="en-US" dirty="0"/>
              <a:t>’ for long exposure </a:t>
            </a:r>
            <a:r>
              <a:rPr lang="en-US" dirty="0" smtClean="0"/>
              <a:t>photography</a:t>
            </a:r>
          </a:p>
          <a:p>
            <a:pPr marL="971550" lvl="1" indent="-457200"/>
            <a:r>
              <a:rPr lang="en-US" dirty="0" smtClean="0"/>
              <a:t>Series </a:t>
            </a:r>
            <a:r>
              <a:rPr lang="en-US" dirty="0"/>
              <a:t>mounted actuators require stronger motors</a:t>
            </a:r>
          </a:p>
          <a:p>
            <a:endParaRPr lang="en-US" dirty="0"/>
          </a:p>
        </p:txBody>
      </p:sp>
    </p:spTree>
    <p:extLst>
      <p:ext uri="{BB962C8B-B14F-4D97-AF65-F5344CB8AC3E}">
        <p14:creationId xmlns:p14="http://schemas.microsoft.com/office/powerpoint/2010/main" val="1154529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Equatorial Mount</a:t>
            </a:r>
            <a:endParaRPr lang="en-US" dirty="0"/>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84656" y="2089150"/>
            <a:ext cx="2583688" cy="4037013"/>
          </a:xfrm>
        </p:spPr>
      </p:pic>
      <p:sp>
        <p:nvSpPr>
          <p:cNvPr id="4" name="Date Placeholder 3"/>
          <p:cNvSpPr>
            <a:spLocks noGrp="1"/>
          </p:cNvSpPr>
          <p:nvPr>
            <p:ph type="dt" sz="half" idx="10"/>
          </p:nvPr>
        </p:nvSpPr>
        <p:spPr/>
        <p:txBody>
          <a:bodyPr/>
          <a:lstStyle/>
          <a:p>
            <a:fld id="{13A04A43-993C-7946-ADA9-E0961E977791}"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8</a:t>
            </a:fld>
            <a:endParaRPr lang="en-US"/>
          </a:p>
        </p:txBody>
      </p:sp>
      <p:sp>
        <p:nvSpPr>
          <p:cNvPr id="9" name="Content Placeholder 8"/>
          <p:cNvSpPr>
            <a:spLocks noGrp="1"/>
          </p:cNvSpPr>
          <p:nvPr>
            <p:ph sz="half" idx="13"/>
          </p:nvPr>
        </p:nvSpPr>
        <p:spPr/>
        <p:txBody>
          <a:bodyPr>
            <a:normAutofit fontScale="92500" lnSpcReduction="20000"/>
          </a:bodyPr>
          <a:lstStyle/>
          <a:p>
            <a:r>
              <a:rPr lang="en-US" dirty="0" smtClean="0"/>
              <a:t>Pros:</a:t>
            </a:r>
          </a:p>
          <a:p>
            <a:pPr lvl="1"/>
            <a:r>
              <a:rPr lang="en-US" dirty="0" smtClean="0"/>
              <a:t>Does </a:t>
            </a:r>
            <a:r>
              <a:rPr lang="en-US" dirty="0"/>
              <a:t>not require image </a:t>
            </a:r>
            <a:r>
              <a:rPr lang="en-US" dirty="0" err="1" smtClean="0"/>
              <a:t>derotation</a:t>
            </a:r>
            <a:endParaRPr lang="en-US" dirty="0"/>
          </a:p>
          <a:p>
            <a:pPr lvl="1"/>
            <a:r>
              <a:rPr lang="en-US" dirty="0" smtClean="0"/>
              <a:t>Direct </a:t>
            </a:r>
            <a:r>
              <a:rPr lang="en-US" dirty="0"/>
              <a:t>encoder measurement of </a:t>
            </a:r>
            <a:r>
              <a:rPr lang="en-US" dirty="0" smtClean="0"/>
              <a:t>axes</a:t>
            </a:r>
          </a:p>
          <a:p>
            <a:r>
              <a:rPr lang="en-US" dirty="0" smtClean="0"/>
              <a:t>Cons:</a:t>
            </a:r>
          </a:p>
          <a:p>
            <a:pPr lvl="1"/>
            <a:r>
              <a:rPr lang="en-US" dirty="0" smtClean="0"/>
              <a:t>Complicated </a:t>
            </a:r>
            <a:r>
              <a:rPr lang="en-US" dirty="0"/>
              <a:t>load </a:t>
            </a:r>
            <a:r>
              <a:rPr lang="en-US" dirty="0" smtClean="0"/>
              <a:t>paths require heavier mount</a:t>
            </a:r>
          </a:p>
          <a:p>
            <a:pPr lvl="1"/>
            <a:r>
              <a:rPr lang="en-US" dirty="0"/>
              <a:t>Series mounted actuators require stronger motors</a:t>
            </a:r>
          </a:p>
          <a:p>
            <a:pPr lvl="1"/>
            <a:endParaRPr lang="en-US" dirty="0"/>
          </a:p>
          <a:p>
            <a:endParaRPr lang="en-US" dirty="0"/>
          </a:p>
        </p:txBody>
      </p:sp>
    </p:spTree>
    <p:extLst>
      <p:ext uri="{BB962C8B-B14F-4D97-AF65-F5344CB8AC3E}">
        <p14:creationId xmlns:p14="http://schemas.microsoft.com/office/powerpoint/2010/main" val="3700529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Actuator Mount</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7935" y="2180848"/>
            <a:ext cx="4078370" cy="3748138"/>
          </a:xfrm>
        </p:spPr>
      </p:pic>
      <p:sp>
        <p:nvSpPr>
          <p:cNvPr id="4" name="Date Placeholder 3"/>
          <p:cNvSpPr>
            <a:spLocks noGrp="1"/>
          </p:cNvSpPr>
          <p:nvPr>
            <p:ph type="dt" sz="half" idx="10"/>
          </p:nvPr>
        </p:nvSpPr>
        <p:spPr/>
        <p:txBody>
          <a:bodyPr/>
          <a:lstStyle/>
          <a:p>
            <a:fld id="{C77F3ECD-3A63-E343-A879-6035DBBE011F}"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9</a:t>
            </a:fld>
            <a:endParaRPr lang="en-US"/>
          </a:p>
        </p:txBody>
      </p:sp>
      <p:sp>
        <p:nvSpPr>
          <p:cNvPr id="7" name="Content Placeholder 6"/>
          <p:cNvSpPr>
            <a:spLocks noGrp="1"/>
          </p:cNvSpPr>
          <p:nvPr>
            <p:ph sz="half" idx="13"/>
          </p:nvPr>
        </p:nvSpPr>
        <p:spPr/>
        <p:txBody>
          <a:bodyPr>
            <a:normAutofit fontScale="92500" lnSpcReduction="10000"/>
          </a:bodyPr>
          <a:lstStyle/>
          <a:p>
            <a:r>
              <a:rPr lang="en-US" dirty="0" smtClean="0"/>
              <a:t>Pros:</a:t>
            </a:r>
          </a:p>
          <a:p>
            <a:pPr lvl="1"/>
            <a:r>
              <a:rPr lang="en-US" dirty="0" smtClean="0"/>
              <a:t>Parallel Actuators share load</a:t>
            </a:r>
          </a:p>
          <a:p>
            <a:pPr lvl="1"/>
            <a:r>
              <a:rPr lang="en-US" dirty="0" smtClean="0"/>
              <a:t>Two force members lead to simplified loading</a:t>
            </a:r>
          </a:p>
          <a:p>
            <a:r>
              <a:rPr lang="en-US" dirty="0" smtClean="0"/>
              <a:t>Cons:</a:t>
            </a:r>
          </a:p>
          <a:p>
            <a:pPr lvl="1"/>
            <a:r>
              <a:rPr lang="en-US" dirty="0" smtClean="0"/>
              <a:t>No direct measurement of desired angles</a:t>
            </a:r>
          </a:p>
        </p:txBody>
      </p:sp>
    </p:spTree>
    <p:extLst>
      <p:ext uri="{BB962C8B-B14F-4D97-AF65-F5344CB8AC3E}">
        <p14:creationId xmlns:p14="http://schemas.microsoft.com/office/powerpoint/2010/main" val="3707565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al Poly Shei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5045</TotalTime>
  <Words>951</Words>
  <Application>Microsoft Office PowerPoint</Application>
  <PresentationFormat>On-screen Show (4:3)</PresentationFormat>
  <Paragraphs>294</Paragraphs>
  <Slides>31</Slides>
  <Notes>21</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1_Office Theme</vt:lpstr>
      <vt:lpstr>Cal Poly Sheild</vt:lpstr>
      <vt:lpstr>Telescope Parallel Actuator Mount: Control and Testing</vt:lpstr>
      <vt:lpstr>PowerPoint Presentation</vt:lpstr>
      <vt:lpstr>Goals</vt:lpstr>
      <vt:lpstr>Background</vt:lpstr>
      <vt:lpstr>Pointing a Telescope</vt:lpstr>
      <vt:lpstr>Image Rotation Angle</vt:lpstr>
      <vt:lpstr>Altitude-Azimuth Mount</vt:lpstr>
      <vt:lpstr>Equatorial Mount</vt:lpstr>
      <vt:lpstr>Parallel Actuator Mount</vt:lpstr>
      <vt:lpstr>Mechanical Design</vt:lpstr>
      <vt:lpstr>Linear Actuator</vt:lpstr>
      <vt:lpstr>Dual-Revolute Joints</vt:lpstr>
      <vt:lpstr>Ball Joint</vt:lpstr>
      <vt:lpstr>Electrical Design</vt:lpstr>
      <vt:lpstr>Microcontroller - STM32 Nucleo-L476RG</vt:lpstr>
      <vt:lpstr>Micropython</vt:lpstr>
      <vt:lpstr>Stepper Motor Driver – L6470</vt:lpstr>
      <vt:lpstr>Stepper Motor</vt:lpstr>
      <vt:lpstr>Shoe of Brian </vt:lpstr>
      <vt:lpstr>Control System</vt:lpstr>
      <vt:lpstr>Transformation Coordinate Systems</vt:lpstr>
      <vt:lpstr>Transformation Matrices</vt:lpstr>
      <vt:lpstr>Angular Velocity</vt:lpstr>
      <vt:lpstr>Testing</vt:lpstr>
      <vt:lpstr>Relative Positioning</vt:lpstr>
      <vt:lpstr>Velocity</vt:lpstr>
      <vt:lpstr>Repeatability</vt:lpstr>
      <vt:lpstr>Design Recommendations</vt:lpstr>
      <vt:lpstr>Geometry</vt:lpstr>
      <vt:lpstr>Bearings</vt:lpstr>
      <vt:lpstr>Questions?</vt:lpstr>
    </vt:vector>
  </TitlesOfParts>
  <Company>Cal Poly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Artho-Bentz</dc:creator>
  <cp:lastModifiedBy>Sam Artho-Bentz</cp:lastModifiedBy>
  <cp:revision>141</cp:revision>
  <dcterms:created xsi:type="dcterms:W3CDTF">2015-10-26T20:42:37Z</dcterms:created>
  <dcterms:modified xsi:type="dcterms:W3CDTF">2020-07-05T23:08:13Z</dcterms:modified>
</cp:coreProperties>
</file>